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notesSlides/notesSlide38.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Override PartName="/ppt/notesSlides/notesSlide36.xml" ContentType="application/vnd.openxmlformats-officedocument.presentationml.notesSlide+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ppt/notesSlides/notesSlide41.xml" ContentType="application/vnd.openxmlformats-officedocument.presentationml.notesSlide+xml"/>
  <Override PartName="/docProps/custom.xml" ContentType="application/vnd.openxmlformats-officedocument.custom-properties+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notesSlides/notesSlide3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3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42.xml" ContentType="application/vnd.openxmlformats-officedocument.presentationml.notesSlide+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4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9" r:id="rId1"/>
  </p:sldMasterIdLst>
  <p:notesMasterIdLst>
    <p:notesMasterId r:id="rId44"/>
  </p:notesMasterIdLst>
  <p:handoutMasterIdLst>
    <p:handoutMasterId r:id="rId45"/>
  </p:handoutMasterIdLst>
  <p:sldIdLst>
    <p:sldId id="256" r:id="rId2"/>
    <p:sldId id="408" r:id="rId3"/>
    <p:sldId id="409" r:id="rId4"/>
    <p:sldId id="411" r:id="rId5"/>
    <p:sldId id="412" r:id="rId6"/>
    <p:sldId id="446" r:id="rId7"/>
    <p:sldId id="414" r:id="rId8"/>
    <p:sldId id="415" r:id="rId9"/>
    <p:sldId id="416" r:id="rId10"/>
    <p:sldId id="417" r:id="rId11"/>
    <p:sldId id="418" r:id="rId12"/>
    <p:sldId id="419" r:id="rId13"/>
    <p:sldId id="420" r:id="rId14"/>
    <p:sldId id="421" r:id="rId15"/>
    <p:sldId id="422" r:id="rId16"/>
    <p:sldId id="447" r:id="rId17"/>
    <p:sldId id="423" r:id="rId18"/>
    <p:sldId id="425" r:id="rId19"/>
    <p:sldId id="448" r:id="rId20"/>
    <p:sldId id="424" r:id="rId21"/>
    <p:sldId id="427" r:id="rId22"/>
    <p:sldId id="426" r:id="rId23"/>
    <p:sldId id="428" r:id="rId24"/>
    <p:sldId id="429" r:id="rId25"/>
    <p:sldId id="449" r:id="rId26"/>
    <p:sldId id="432" r:id="rId27"/>
    <p:sldId id="430" r:id="rId28"/>
    <p:sldId id="431" r:id="rId29"/>
    <p:sldId id="433" r:id="rId30"/>
    <p:sldId id="434" r:id="rId31"/>
    <p:sldId id="450" r:id="rId32"/>
    <p:sldId id="436" r:id="rId33"/>
    <p:sldId id="435" r:id="rId34"/>
    <p:sldId id="437" r:id="rId35"/>
    <p:sldId id="438" r:id="rId36"/>
    <p:sldId id="439" r:id="rId37"/>
    <p:sldId id="451" r:id="rId38"/>
    <p:sldId id="441" r:id="rId39"/>
    <p:sldId id="440" r:id="rId40"/>
    <p:sldId id="442" r:id="rId41"/>
    <p:sldId id="407" r:id="rId42"/>
    <p:sldId id="332" r:id="rId43"/>
  </p:sldIdLst>
  <p:sldSz cx="9144000" cy="6858000" type="screen4x3"/>
  <p:notesSz cx="6810375" cy="9942513"/>
  <p:defaultTextStyle>
    <a:defPPr>
      <a:defRPr lang="en-US"/>
    </a:defPPr>
    <a:lvl1pPr algn="l" rtl="0" eaLnBrk="0" fontAlgn="base" hangingPunct="0">
      <a:spcBef>
        <a:spcPct val="0"/>
      </a:spcBef>
      <a:spcAft>
        <a:spcPct val="0"/>
      </a:spcAft>
      <a:defRPr sz="2800" u="sng"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800" u="sng"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800" u="sng"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800" u="sng"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800" u="sng" kern="1200">
        <a:solidFill>
          <a:schemeClr val="tx1"/>
        </a:solidFill>
        <a:latin typeface="Times New Roman" pitchFamily="18" charset="0"/>
        <a:ea typeface="+mn-ea"/>
        <a:cs typeface="+mn-cs"/>
      </a:defRPr>
    </a:lvl5pPr>
    <a:lvl6pPr marL="2286000" algn="l" defTabSz="914400" rtl="0" eaLnBrk="1" latinLnBrk="0" hangingPunct="1">
      <a:defRPr sz="2800" u="sng" kern="1200">
        <a:solidFill>
          <a:schemeClr val="tx1"/>
        </a:solidFill>
        <a:latin typeface="Times New Roman" pitchFamily="18" charset="0"/>
        <a:ea typeface="+mn-ea"/>
        <a:cs typeface="+mn-cs"/>
      </a:defRPr>
    </a:lvl6pPr>
    <a:lvl7pPr marL="2743200" algn="l" defTabSz="914400" rtl="0" eaLnBrk="1" latinLnBrk="0" hangingPunct="1">
      <a:defRPr sz="2800" u="sng" kern="1200">
        <a:solidFill>
          <a:schemeClr val="tx1"/>
        </a:solidFill>
        <a:latin typeface="Times New Roman" pitchFamily="18" charset="0"/>
        <a:ea typeface="+mn-ea"/>
        <a:cs typeface="+mn-cs"/>
      </a:defRPr>
    </a:lvl7pPr>
    <a:lvl8pPr marL="3200400" algn="l" defTabSz="914400" rtl="0" eaLnBrk="1" latinLnBrk="0" hangingPunct="1">
      <a:defRPr sz="2800" u="sng" kern="1200">
        <a:solidFill>
          <a:schemeClr val="tx1"/>
        </a:solidFill>
        <a:latin typeface="Times New Roman" pitchFamily="18" charset="0"/>
        <a:ea typeface="+mn-ea"/>
        <a:cs typeface="+mn-cs"/>
      </a:defRPr>
    </a:lvl8pPr>
    <a:lvl9pPr marL="3657600" algn="l" defTabSz="914400" rtl="0" eaLnBrk="1" latinLnBrk="0" hangingPunct="1">
      <a:defRPr sz="2800" u="sng"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3224">
          <p15:clr>
            <a:srgbClr val="A4A3A4"/>
          </p15:clr>
        </p15:guide>
        <p15:guide id="2" pos="2236">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CCFFFF"/>
    <a:srgbClr val="0033CC"/>
    <a:srgbClr val="00CC99"/>
    <a:srgbClr val="CC0000"/>
    <a:srgbClr val="FF9900"/>
    <a:srgbClr val="000099"/>
    <a:srgbClr val="660066"/>
    <a:srgbClr val="FF33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530" autoAdjust="0"/>
    <p:restoredTop sz="66604" autoAdjust="0"/>
  </p:normalViewPr>
  <p:slideViewPr>
    <p:cSldViewPr>
      <p:cViewPr>
        <p:scale>
          <a:sx n="60" d="100"/>
          <a:sy n="60" d="100"/>
        </p:scale>
        <p:origin x="-1085" y="1114"/>
      </p:cViewPr>
      <p:guideLst>
        <p:guide orient="horz" pos="2160"/>
        <p:guide pos="2880"/>
      </p:guideLst>
    </p:cSldViewPr>
  </p:slideViewPr>
  <p:outlineViewPr>
    <p:cViewPr>
      <p:scale>
        <a:sx n="33" d="100"/>
        <a:sy n="33" d="100"/>
      </p:scale>
      <p:origin x="0" y="25506"/>
    </p:cViewPr>
  </p:outlineViewPr>
  <p:notesTextViewPr>
    <p:cViewPr>
      <p:scale>
        <a:sx n="100" d="100"/>
        <a:sy n="100" d="100"/>
      </p:scale>
      <p:origin x="0" y="0"/>
    </p:cViewPr>
  </p:notesTextViewPr>
  <p:sorterViewPr>
    <p:cViewPr>
      <p:scale>
        <a:sx n="66" d="100"/>
        <a:sy n="66" d="100"/>
      </p:scale>
      <p:origin x="0" y="0"/>
    </p:cViewPr>
  </p:sorterViewPr>
  <p:notesViewPr>
    <p:cSldViewPr>
      <p:cViewPr>
        <p:scale>
          <a:sx n="100" d="100"/>
          <a:sy n="100" d="100"/>
        </p:scale>
        <p:origin x="-994" y="514"/>
      </p:cViewPr>
      <p:guideLst>
        <p:guide orient="horz" pos="3132"/>
        <p:guide pos="2145"/>
      </p:guideLst>
    </p:cSldViewPr>
  </p:notes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9202" name="Rectangle 2"/>
          <p:cNvSpPr>
            <a:spLocks noGrp="1" noChangeArrowheads="1"/>
          </p:cNvSpPr>
          <p:nvPr>
            <p:ph type="hdr" sz="quarter"/>
          </p:nvPr>
        </p:nvSpPr>
        <p:spPr bwMode="auto">
          <a:xfrm>
            <a:off x="0" y="0"/>
            <a:ext cx="2951366" cy="496586"/>
          </a:xfrm>
          <a:prstGeom prst="rect">
            <a:avLst/>
          </a:prstGeom>
          <a:noFill/>
          <a:ln w="9525">
            <a:noFill/>
            <a:miter lim="800000"/>
            <a:headEnd/>
            <a:tailEnd/>
          </a:ln>
          <a:effectLst/>
        </p:spPr>
        <p:txBody>
          <a:bodyPr vert="horz" wrap="square" lIns="95699" tIns="47849" rIns="95699" bIns="47849" numCol="1" anchor="t" anchorCtr="0" compatLnSpc="1">
            <a:prstTxWarp prst="textNoShape">
              <a:avLst/>
            </a:prstTxWarp>
          </a:bodyPr>
          <a:lstStyle>
            <a:lvl1pPr defTabSz="957100">
              <a:defRPr sz="1300" u="none"/>
            </a:lvl1pPr>
          </a:lstStyle>
          <a:p>
            <a:pPr>
              <a:defRPr/>
            </a:pPr>
            <a:endParaRPr lang="en-GB"/>
          </a:p>
        </p:txBody>
      </p:sp>
      <p:sp>
        <p:nvSpPr>
          <p:cNvPr id="179203" name="Rectangle 3"/>
          <p:cNvSpPr>
            <a:spLocks noGrp="1" noChangeArrowheads="1"/>
          </p:cNvSpPr>
          <p:nvPr>
            <p:ph type="dt" sz="quarter" idx="1"/>
          </p:nvPr>
        </p:nvSpPr>
        <p:spPr bwMode="auto">
          <a:xfrm>
            <a:off x="3857487" y="0"/>
            <a:ext cx="2951366" cy="496586"/>
          </a:xfrm>
          <a:prstGeom prst="rect">
            <a:avLst/>
          </a:prstGeom>
          <a:noFill/>
          <a:ln w="9525">
            <a:noFill/>
            <a:miter lim="800000"/>
            <a:headEnd/>
            <a:tailEnd/>
          </a:ln>
          <a:effectLst/>
        </p:spPr>
        <p:txBody>
          <a:bodyPr vert="horz" wrap="square" lIns="95699" tIns="47849" rIns="95699" bIns="47849" numCol="1" anchor="t" anchorCtr="0" compatLnSpc="1">
            <a:prstTxWarp prst="textNoShape">
              <a:avLst/>
            </a:prstTxWarp>
          </a:bodyPr>
          <a:lstStyle>
            <a:lvl1pPr algn="r" defTabSz="957100">
              <a:defRPr sz="1300" u="none"/>
            </a:lvl1pPr>
          </a:lstStyle>
          <a:p>
            <a:pPr>
              <a:defRPr/>
            </a:pPr>
            <a:endParaRPr lang="en-GB"/>
          </a:p>
        </p:txBody>
      </p:sp>
      <p:sp>
        <p:nvSpPr>
          <p:cNvPr id="179204" name="Rectangle 4"/>
          <p:cNvSpPr>
            <a:spLocks noGrp="1" noChangeArrowheads="1"/>
          </p:cNvSpPr>
          <p:nvPr>
            <p:ph type="ftr" sz="quarter" idx="2"/>
          </p:nvPr>
        </p:nvSpPr>
        <p:spPr bwMode="auto">
          <a:xfrm>
            <a:off x="0" y="9444385"/>
            <a:ext cx="2951366" cy="496586"/>
          </a:xfrm>
          <a:prstGeom prst="rect">
            <a:avLst/>
          </a:prstGeom>
          <a:noFill/>
          <a:ln w="9525">
            <a:noFill/>
            <a:miter lim="800000"/>
            <a:headEnd/>
            <a:tailEnd/>
          </a:ln>
          <a:effectLst/>
        </p:spPr>
        <p:txBody>
          <a:bodyPr vert="horz" wrap="square" lIns="95699" tIns="47849" rIns="95699" bIns="47849" numCol="1" anchor="b" anchorCtr="0" compatLnSpc="1">
            <a:prstTxWarp prst="textNoShape">
              <a:avLst/>
            </a:prstTxWarp>
          </a:bodyPr>
          <a:lstStyle>
            <a:lvl1pPr defTabSz="957100">
              <a:defRPr sz="1300" u="none"/>
            </a:lvl1pPr>
          </a:lstStyle>
          <a:p>
            <a:pPr>
              <a:defRPr/>
            </a:pPr>
            <a:endParaRPr lang="en-GB"/>
          </a:p>
        </p:txBody>
      </p:sp>
      <p:sp>
        <p:nvSpPr>
          <p:cNvPr id="179206" name="Rectangle 6"/>
          <p:cNvSpPr>
            <a:spLocks noChangeArrowheads="1"/>
          </p:cNvSpPr>
          <p:nvPr/>
        </p:nvSpPr>
        <p:spPr bwMode="auto">
          <a:xfrm>
            <a:off x="3859010" y="9445928"/>
            <a:ext cx="2951366" cy="496586"/>
          </a:xfrm>
          <a:prstGeom prst="rect">
            <a:avLst/>
          </a:prstGeom>
          <a:noFill/>
          <a:ln w="9525">
            <a:noFill/>
            <a:miter lim="800000"/>
            <a:headEnd/>
            <a:tailEnd/>
          </a:ln>
          <a:effectLst/>
        </p:spPr>
        <p:txBody>
          <a:bodyPr lIns="95699" tIns="47849" rIns="95699" bIns="47849" anchor="b"/>
          <a:lstStyle/>
          <a:p>
            <a:pPr algn="r" defTabSz="957100">
              <a:defRPr/>
            </a:pPr>
            <a:r>
              <a:rPr lang="sl-SI" sz="1500" b="1" u="none" dirty="0">
                <a:solidFill>
                  <a:srgbClr val="000099"/>
                </a:solidFill>
                <a:latin typeface="Tw Cen MT" pitchFamily="34" charset="-18"/>
              </a:rPr>
              <a:t>U2-E1-</a:t>
            </a:r>
            <a:fld id="{59BE6F2F-A80E-4CF2-A216-CA59D1C87EC6}" type="slidenum">
              <a:rPr lang="sl-SI" sz="1500" b="1" u="none">
                <a:solidFill>
                  <a:srgbClr val="000099"/>
                </a:solidFill>
                <a:latin typeface="Tw Cen MT" pitchFamily="34" charset="-18"/>
              </a:rPr>
              <a:pPr algn="r" defTabSz="957100">
                <a:defRPr/>
              </a:pPr>
              <a:t>‹N›</a:t>
            </a:fld>
            <a:endParaRPr lang="sl-SI" sz="1500" b="1" u="none" noProof="1">
              <a:solidFill>
                <a:srgbClr val="000099"/>
              </a:solidFill>
              <a:latin typeface="Tw Cen MT" pitchFamily="34" charset="-18"/>
            </a:endParaRPr>
          </a:p>
        </p:txBody>
      </p:sp>
    </p:spTree>
    <p:extLst>
      <p:ext uri="{BB962C8B-B14F-4D97-AF65-F5344CB8AC3E}">
        <p14:creationId xmlns:p14="http://schemas.microsoft.com/office/powerpoint/2010/main" xmlns="" val="131363516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2" name="Rectangle 4"/>
          <p:cNvSpPr>
            <a:spLocks noGrp="1" noRot="1" noChangeAspect="1" noChangeArrowheads="1" noTextEdit="1"/>
          </p:cNvSpPr>
          <p:nvPr>
            <p:ph type="sldImg" idx="2"/>
          </p:nvPr>
        </p:nvSpPr>
        <p:spPr bwMode="auto">
          <a:xfrm>
            <a:off x="920750" y="746125"/>
            <a:ext cx="4968875" cy="3727450"/>
          </a:xfrm>
          <a:prstGeom prst="rect">
            <a:avLst/>
          </a:prstGeom>
          <a:noFill/>
          <a:ln w="9525">
            <a:solidFill>
              <a:srgbClr val="000000"/>
            </a:solidFill>
            <a:miter lim="800000"/>
            <a:headEnd/>
            <a:tailEnd/>
          </a:ln>
        </p:spPr>
      </p:sp>
      <p:sp>
        <p:nvSpPr>
          <p:cNvPr id="23557" name="Rectangle 5"/>
          <p:cNvSpPr>
            <a:spLocks noGrp="1" noChangeArrowheads="1"/>
          </p:cNvSpPr>
          <p:nvPr>
            <p:ph type="body" sz="quarter" idx="3"/>
          </p:nvPr>
        </p:nvSpPr>
        <p:spPr bwMode="auto">
          <a:xfrm>
            <a:off x="572607" y="4722192"/>
            <a:ext cx="5733691" cy="4473900"/>
          </a:xfrm>
          <a:prstGeom prst="rect">
            <a:avLst/>
          </a:prstGeom>
          <a:noFill/>
          <a:ln w="9525">
            <a:noFill/>
            <a:miter lim="800000"/>
            <a:headEnd/>
            <a:tailEnd/>
          </a:ln>
          <a:effectLst/>
        </p:spPr>
        <p:txBody>
          <a:bodyPr vert="horz" wrap="square" lIns="95699" tIns="47849" rIns="95699" bIns="47849" numCol="1" anchor="t" anchorCtr="0" compatLnSpc="1">
            <a:prstTxWarp prst="textNoShape">
              <a:avLst/>
            </a:prstTxWarp>
          </a:bodyPr>
          <a:lstStyle/>
          <a:p>
            <a:pPr lvl="0"/>
            <a:r>
              <a:rPr lang="en-US" noProof="0" dirty="0" err="1" smtClean="0"/>
              <a:t>Klicken</a:t>
            </a:r>
            <a:r>
              <a:rPr lang="en-US" noProof="0" dirty="0" smtClean="0"/>
              <a:t> </a:t>
            </a:r>
            <a:r>
              <a:rPr lang="en-US" noProof="0" dirty="0" err="1" smtClean="0"/>
              <a:t>Sie</a:t>
            </a:r>
            <a:r>
              <a:rPr lang="en-US" noProof="0" dirty="0" smtClean="0"/>
              <a:t>, um die </a:t>
            </a:r>
            <a:r>
              <a:rPr lang="en-US" noProof="0" dirty="0" err="1" smtClean="0"/>
              <a:t>Formate</a:t>
            </a:r>
            <a:r>
              <a:rPr lang="en-US" noProof="0" dirty="0" smtClean="0"/>
              <a:t> des </a:t>
            </a:r>
            <a:r>
              <a:rPr lang="en-US" noProof="0" dirty="0" err="1" smtClean="0"/>
              <a:t>Vorlagentextes</a:t>
            </a:r>
            <a:r>
              <a:rPr lang="en-US" noProof="0" dirty="0" smtClean="0"/>
              <a:t> </a:t>
            </a:r>
            <a:r>
              <a:rPr lang="en-US" noProof="0" dirty="0" err="1" smtClean="0"/>
              <a:t>zu</a:t>
            </a:r>
            <a:r>
              <a:rPr lang="en-US" noProof="0" dirty="0" smtClean="0"/>
              <a:t> </a:t>
            </a:r>
            <a:r>
              <a:rPr lang="en-US" noProof="0" dirty="0" err="1" smtClean="0"/>
              <a:t>bearbeiten</a:t>
            </a:r>
            <a:endParaRPr lang="en-US" noProof="0" dirty="0" smtClean="0"/>
          </a:p>
          <a:p>
            <a:pPr lvl="1"/>
            <a:r>
              <a:rPr lang="en-US" noProof="0" dirty="0" err="1" smtClean="0"/>
              <a:t>Zweite</a:t>
            </a:r>
            <a:r>
              <a:rPr lang="en-US" noProof="0" dirty="0" smtClean="0"/>
              <a:t> </a:t>
            </a:r>
            <a:r>
              <a:rPr lang="en-US" noProof="0" dirty="0" err="1" smtClean="0"/>
              <a:t>Ebene</a:t>
            </a:r>
            <a:endParaRPr lang="en-US" noProof="0" dirty="0" smtClean="0"/>
          </a:p>
          <a:p>
            <a:pPr lvl="2"/>
            <a:r>
              <a:rPr lang="en-US" noProof="0" dirty="0" err="1" smtClean="0"/>
              <a:t>Dritte</a:t>
            </a:r>
            <a:r>
              <a:rPr lang="en-US" noProof="0" dirty="0" smtClean="0"/>
              <a:t> </a:t>
            </a:r>
            <a:r>
              <a:rPr lang="en-US" noProof="0" dirty="0" err="1" smtClean="0"/>
              <a:t>Ebene</a:t>
            </a:r>
            <a:endParaRPr lang="en-US" noProof="0" dirty="0" smtClean="0"/>
          </a:p>
          <a:p>
            <a:pPr lvl="3"/>
            <a:r>
              <a:rPr lang="en-US" noProof="0" dirty="0" err="1" smtClean="0"/>
              <a:t>Vierte</a:t>
            </a:r>
            <a:r>
              <a:rPr lang="en-US" noProof="0" dirty="0" smtClean="0"/>
              <a:t> </a:t>
            </a:r>
            <a:r>
              <a:rPr lang="en-US" noProof="0" dirty="0" err="1" smtClean="0"/>
              <a:t>Ebene</a:t>
            </a:r>
            <a:endParaRPr lang="en-US" noProof="0" dirty="0" smtClean="0"/>
          </a:p>
          <a:p>
            <a:pPr lvl="4"/>
            <a:r>
              <a:rPr lang="en-US" noProof="0" dirty="0" err="1" smtClean="0"/>
              <a:t>Fünfte</a:t>
            </a:r>
            <a:r>
              <a:rPr lang="en-US" noProof="0" dirty="0" smtClean="0"/>
              <a:t> </a:t>
            </a:r>
            <a:r>
              <a:rPr lang="en-US" noProof="0" dirty="0" err="1" smtClean="0"/>
              <a:t>Ebene</a:t>
            </a:r>
            <a:endParaRPr lang="en-US" noProof="0" dirty="0" smtClean="0"/>
          </a:p>
        </p:txBody>
      </p:sp>
      <p:sp>
        <p:nvSpPr>
          <p:cNvPr id="23559" name="Rectangle 7"/>
          <p:cNvSpPr>
            <a:spLocks noGrp="1" noChangeArrowheads="1"/>
          </p:cNvSpPr>
          <p:nvPr>
            <p:ph type="sldNum" sz="quarter" idx="5"/>
          </p:nvPr>
        </p:nvSpPr>
        <p:spPr bwMode="auto">
          <a:xfrm>
            <a:off x="2783491" y="9445928"/>
            <a:ext cx="1243394" cy="496586"/>
          </a:xfrm>
          <a:prstGeom prst="rect">
            <a:avLst/>
          </a:prstGeom>
          <a:noFill/>
          <a:ln w="9525">
            <a:noFill/>
            <a:miter lim="800000"/>
            <a:headEnd/>
            <a:tailEnd/>
          </a:ln>
          <a:effectLst/>
        </p:spPr>
        <p:txBody>
          <a:bodyPr vert="horz" wrap="square" lIns="95699" tIns="47849" rIns="95699" bIns="47849" numCol="1" anchor="b" anchorCtr="0" compatLnSpc="1">
            <a:prstTxWarp prst="textNoShape">
              <a:avLst/>
            </a:prstTxWarp>
          </a:bodyPr>
          <a:lstStyle>
            <a:lvl1pPr algn="ctr" defTabSz="957100">
              <a:defRPr sz="1500" b="1" u="none">
                <a:solidFill>
                  <a:srgbClr val="000099"/>
                </a:solidFill>
                <a:latin typeface="Tw Cen MT" pitchFamily="34" charset="-18"/>
              </a:defRPr>
            </a:lvl1pPr>
          </a:lstStyle>
          <a:p>
            <a:pPr>
              <a:defRPr/>
            </a:pPr>
            <a:r>
              <a:rPr lang="sl-SI" smtClean="0"/>
              <a:t>U</a:t>
            </a:r>
            <a:r>
              <a:rPr lang="fr-FR" smtClean="0"/>
              <a:t>1</a:t>
            </a:r>
            <a:r>
              <a:rPr lang="sl-SI" smtClean="0"/>
              <a:t>-E1-</a:t>
            </a:r>
            <a:fld id="{1D5E00BE-1AD6-4148-B919-B0D24337B272}" type="slidenum">
              <a:rPr lang="sl-SI" smtClean="0"/>
              <a:pPr>
                <a:defRPr/>
              </a:pPr>
              <a:t>‹N›</a:t>
            </a:fld>
            <a:endParaRPr lang="sl-SI" noProof="1"/>
          </a:p>
        </p:txBody>
      </p:sp>
    </p:spTree>
    <p:extLst>
      <p:ext uri="{BB962C8B-B14F-4D97-AF65-F5344CB8AC3E}">
        <p14:creationId xmlns:p14="http://schemas.microsoft.com/office/powerpoint/2010/main" xmlns="" val="377297309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w Cen MT" pitchFamily="34" charset="-18"/>
        <a:ea typeface="+mn-ea"/>
        <a:cs typeface="+mn-cs"/>
      </a:defRPr>
    </a:lvl1pPr>
    <a:lvl2pPr marL="457200" algn="l" rtl="0" eaLnBrk="0" fontAlgn="base" hangingPunct="0">
      <a:spcBef>
        <a:spcPct val="30000"/>
      </a:spcBef>
      <a:spcAft>
        <a:spcPct val="0"/>
      </a:spcAft>
      <a:defRPr sz="1200" kern="1200">
        <a:solidFill>
          <a:schemeClr val="tx1"/>
        </a:solidFill>
        <a:latin typeface="Tw Cen MT" pitchFamily="34" charset="-18"/>
        <a:ea typeface="+mn-ea"/>
        <a:cs typeface="+mn-cs"/>
      </a:defRPr>
    </a:lvl2pPr>
    <a:lvl3pPr marL="914400" algn="l" rtl="0" eaLnBrk="0" fontAlgn="base" hangingPunct="0">
      <a:spcBef>
        <a:spcPct val="30000"/>
      </a:spcBef>
      <a:spcAft>
        <a:spcPct val="0"/>
      </a:spcAft>
      <a:defRPr sz="1200" kern="1200">
        <a:solidFill>
          <a:schemeClr val="tx1"/>
        </a:solidFill>
        <a:latin typeface="Tw Cen MT" pitchFamily="34" charset="-18"/>
        <a:ea typeface="+mn-ea"/>
        <a:cs typeface="+mn-cs"/>
      </a:defRPr>
    </a:lvl3pPr>
    <a:lvl4pPr marL="1371600" algn="l" rtl="0" eaLnBrk="0" fontAlgn="base" hangingPunct="0">
      <a:spcBef>
        <a:spcPct val="30000"/>
      </a:spcBef>
      <a:spcAft>
        <a:spcPct val="0"/>
      </a:spcAft>
      <a:defRPr sz="1200" kern="1200">
        <a:solidFill>
          <a:schemeClr val="tx1"/>
        </a:solidFill>
        <a:latin typeface="Tw Cen MT" pitchFamily="34" charset="-18"/>
        <a:ea typeface="+mn-ea"/>
        <a:cs typeface="+mn-cs"/>
      </a:defRPr>
    </a:lvl4pPr>
    <a:lvl5pPr marL="1828800" algn="l" rtl="0" eaLnBrk="0" fontAlgn="base" hangingPunct="0">
      <a:spcBef>
        <a:spcPct val="30000"/>
      </a:spcBef>
      <a:spcAft>
        <a:spcPct val="0"/>
      </a:spcAft>
      <a:defRPr sz="1200" kern="1200">
        <a:solidFill>
          <a:schemeClr val="tx1"/>
        </a:solidFill>
        <a:latin typeface="Tw Cen MT" pitchFamily="34" charset="-18"/>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8" Type="http://schemas.openxmlformats.org/officeDocument/2006/relationships/hyperlink" Target="http://www.emiracle.eu/" TargetMode="External"/><Relationship Id="rId3" Type="http://schemas.openxmlformats.org/officeDocument/2006/relationships/hyperlink" Target="http://www.rpic-vip.cz/" TargetMode="External"/><Relationship Id="rId7" Type="http://schemas.openxmlformats.org/officeDocument/2006/relationships/hyperlink" Target="http://www.iscn.com/" TargetMode="External"/><Relationship Id="rId2" Type="http://schemas.openxmlformats.org/officeDocument/2006/relationships/slide" Target="../slides/slide1.xml"/><Relationship Id="rId1" Type="http://schemas.openxmlformats.org/officeDocument/2006/relationships/notesMaster" Target="../notesMasters/notesMaster1.xml"/><Relationship Id="rId6" Type="http://schemas.openxmlformats.org/officeDocument/2006/relationships/hyperlink" Target="http://www.cirses.it/" TargetMode="External"/><Relationship Id="rId5" Type="http://schemas.openxmlformats.org/officeDocument/2006/relationships/hyperlink" Target="http://www.eurosc.eu/" TargetMode="External"/><Relationship Id="rId4" Type="http://schemas.openxmlformats.org/officeDocument/2006/relationships/hyperlink" Target="http://www.isq.pt/" TargetMode="Externa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p:cNvSpPr>
            <a:spLocks noGrp="1" noChangeArrowheads="1"/>
          </p:cNvSpPr>
          <p:nvPr>
            <p:ph type="sldNum" sz="quarter" idx="5"/>
          </p:nvPr>
        </p:nvSpPr>
        <p:spPr>
          <a:xfrm>
            <a:off x="0" y="9445928"/>
            <a:ext cx="6810375" cy="496586"/>
          </a:xfrm>
          <a:noFill/>
        </p:spPr>
        <p:txBody>
          <a:bodyPr/>
          <a:lstStyle/>
          <a:p>
            <a:pPr algn="l" defTabSz="952714" rtl="0"/>
            <a:r>
              <a:rPr lang="it-IT" b="0" i="0" u="none">
                <a:latin typeface="Tw Cen MT" pitchFamily="34" charset="0"/>
              </a:rPr>
              <a:t>U1-E2-</a:t>
            </a:r>
            <a:fld id="{4DFCE603-D661-40D4-B6D7-FD7DFB56CAB4}" type="slidenum">
              <a:rPr>
                <a:latin typeface="Tw Cen MT" pitchFamily="34" charset="0"/>
              </a:rPr>
              <a:pPr algn="l" defTabSz="952714" rtl="0"/>
              <a:t>1</a:t>
            </a:fld>
            <a:endParaRPr lang="it-IT" noProof="1" smtClean="0">
              <a:latin typeface="Tw Cen MT" pitchFamily="34" charset="0"/>
            </a:endParaRPr>
          </a:p>
        </p:txBody>
      </p:sp>
      <p:sp>
        <p:nvSpPr>
          <p:cNvPr id="11267" name="Rectangle 2"/>
          <p:cNvSpPr>
            <a:spLocks noGrp="1" noRot="1" noChangeAspect="1" noChangeArrowheads="1" noTextEdit="1"/>
          </p:cNvSpPr>
          <p:nvPr>
            <p:ph type="sldImg"/>
          </p:nvPr>
        </p:nvSpPr>
        <p:spPr>
          <a:ln/>
        </p:spPr>
      </p:sp>
      <p:sp>
        <p:nvSpPr>
          <p:cNvPr id="11268" name="Rectangle 3"/>
          <p:cNvSpPr>
            <a:spLocks noGrp="1" noChangeArrowheads="1"/>
          </p:cNvSpPr>
          <p:nvPr>
            <p:ph type="body" idx="1"/>
          </p:nvPr>
        </p:nvSpPr>
        <p:spPr>
          <a:noFill/>
          <a:ln/>
        </p:spPr>
        <p:txBody>
          <a:bodyPr/>
          <a:lstStyle/>
          <a:p>
            <a:pPr algn="l" rtl="0">
              <a:lnSpc>
                <a:spcPct val="80000"/>
              </a:lnSpc>
            </a:pPr>
            <a:r>
              <a:rPr lang="it-IT" b="0" i="0" u="none">
                <a:latin typeface="Arial" panose="020B0604020202020204" pitchFamily="34" charset="0"/>
                <a:cs typeface="Arial" panose="020B0604020202020204" pitchFamily="34" charset="0"/>
              </a:rPr>
              <a:t>Questo materiale formativo è stato certificato secondo le norme </a:t>
            </a:r>
            <a:r>
              <a:rPr lang="it-IT" b="1" i="0" u="none">
                <a:latin typeface="Arial" panose="020B0604020202020204" pitchFamily="34" charset="0"/>
                <a:cs typeface="Arial" panose="020B0604020202020204" pitchFamily="34" charset="0"/>
              </a:rPr>
              <a:t>ECQA – European Certification and Qualification Association.</a:t>
            </a:r>
          </a:p>
          <a:p>
            <a:pPr algn="l" rtl="0">
              <a:lnSpc>
                <a:spcPct val="80000"/>
              </a:lnSpc>
            </a:pPr>
            <a:endParaRPr lang="it-IT" altLang="pt-PT" b="1" dirty="0" smtClean="0">
              <a:latin typeface="Arial" panose="020B0604020202020204" pitchFamily="34" charset="0"/>
              <a:cs typeface="Arial" panose="020B0604020202020204" pitchFamily="34" charset="0"/>
            </a:endParaRPr>
          </a:p>
          <a:p>
            <a:pPr algn="l" rtl="0">
              <a:lnSpc>
                <a:spcPct val="80000"/>
              </a:lnSpc>
            </a:pPr>
            <a:r>
              <a:rPr lang="it-IT" b="0" i="0" u="none">
                <a:latin typeface="Arial" panose="020B0604020202020204" pitchFamily="34" charset="0"/>
                <a:cs typeface="Arial" panose="020B0604020202020204" pitchFamily="34" charset="0"/>
              </a:rPr>
              <a:t>Il materiale formativo è stato sviluppato dal consorzio internazionale </a:t>
            </a:r>
            <a:r>
              <a:rPr lang="it-IT" b="1" i="0" u="none">
                <a:latin typeface="Arial" panose="020B0604020202020204" pitchFamily="34" charset="0"/>
                <a:cs typeface="Arial" panose="020B0604020202020204" pitchFamily="34" charset="0"/>
              </a:rPr>
              <a:t>“From Idea to Enterprise”:</a:t>
            </a:r>
            <a:endParaRPr lang="it-IT" altLang="pt-PT" dirty="0" smtClean="0">
              <a:latin typeface="Arial" panose="020B0604020202020204" pitchFamily="34" charset="0"/>
              <a:cs typeface="Arial" panose="020B0604020202020204" pitchFamily="34" charset="0"/>
            </a:endParaRPr>
          </a:p>
          <a:p>
            <a:pPr algn="l" rtl="0">
              <a:lnSpc>
                <a:spcPct val="80000"/>
              </a:lnSpc>
            </a:pPr>
            <a:endParaRPr lang="it-IT" altLang="pt-PT" b="1" dirty="0" smtClean="0">
              <a:latin typeface="Arial" panose="020B0604020202020204" pitchFamily="34" charset="0"/>
              <a:cs typeface="Arial" panose="020B0604020202020204" pitchFamily="34" charset="0"/>
            </a:endParaRPr>
          </a:p>
          <a:p>
            <a:pPr algn="l" rtl="0">
              <a:lnSpc>
                <a:spcPct val="80000"/>
              </a:lnSpc>
            </a:pPr>
            <a:r>
              <a:rPr lang="it-IT" b="1" i="0" u="none">
                <a:latin typeface="Arial" panose="020B0604020202020204" pitchFamily="34" charset="0"/>
                <a:cs typeface="Arial" panose="020B0604020202020204" pitchFamily="34" charset="0"/>
              </a:rPr>
              <a:t>RPIC-VIP s.r.o.,</a:t>
            </a:r>
            <a:r>
              <a:rPr lang="it-IT" b="0" i="0" u="none">
                <a:latin typeface="Arial" panose="020B0604020202020204" pitchFamily="34" charset="0"/>
                <a:cs typeface="Arial" panose="020B0604020202020204" pitchFamily="34" charset="0"/>
              </a:rPr>
              <a:t> Repubblica Ceca, </a:t>
            </a:r>
            <a:r>
              <a:rPr lang="it-IT" b="0" i="0" u="none">
                <a:latin typeface="Arial" panose="020B0604020202020204" pitchFamily="34" charset="0"/>
                <a:cs typeface="Arial" panose="020B0604020202020204" pitchFamily="34" charset="0"/>
                <a:hlinkClick r:id="rId3"/>
              </a:rPr>
              <a:t>www.rpic-vip.cz</a:t>
            </a:r>
            <a:endParaRPr lang="it-IT" altLang="pt-PT" dirty="0" smtClean="0">
              <a:latin typeface="Arial" panose="020B0604020202020204" pitchFamily="34" charset="0"/>
              <a:cs typeface="Arial" panose="020B0604020202020204" pitchFamily="34" charset="0"/>
            </a:endParaRPr>
          </a:p>
          <a:p>
            <a:pPr algn="l" rtl="0">
              <a:lnSpc>
                <a:spcPct val="80000"/>
              </a:lnSpc>
            </a:pPr>
            <a:r>
              <a:rPr lang="it-IT" b="1" i="0" u="none">
                <a:latin typeface="Arial" panose="020B0604020202020204" pitchFamily="34" charset="0"/>
                <a:cs typeface="Arial" panose="020B0604020202020204" pitchFamily="34" charset="0"/>
              </a:rPr>
              <a:t>ISQ,</a:t>
            </a:r>
            <a:r>
              <a:rPr lang="it-IT" b="0" i="0" u="none">
                <a:latin typeface="Arial" panose="020B0604020202020204" pitchFamily="34" charset="0"/>
                <a:cs typeface="Arial" panose="020B0604020202020204" pitchFamily="34" charset="0"/>
              </a:rPr>
              <a:t> Portogallo, </a:t>
            </a:r>
            <a:r>
              <a:rPr lang="it-IT" b="0" i="0" u="none">
                <a:latin typeface="Arial" panose="020B0604020202020204" pitchFamily="34" charset="0"/>
                <a:cs typeface="Arial" panose="020B0604020202020204" pitchFamily="34" charset="0"/>
                <a:hlinkClick r:id="rId4"/>
              </a:rPr>
              <a:t>www.isq.pt</a:t>
            </a:r>
            <a:endParaRPr lang="it-IT" altLang="pt-PT" dirty="0" smtClean="0">
              <a:latin typeface="Arial" panose="020B0604020202020204" pitchFamily="34" charset="0"/>
              <a:cs typeface="Arial" panose="020B0604020202020204" pitchFamily="34" charset="0"/>
            </a:endParaRPr>
          </a:p>
          <a:p>
            <a:pPr algn="l" rtl="0">
              <a:lnSpc>
                <a:spcPct val="80000"/>
              </a:lnSpc>
            </a:pPr>
            <a:r>
              <a:rPr lang="it-IT" b="1" i="0" u="none">
                <a:latin typeface="Arial" panose="020B0604020202020204" pitchFamily="34" charset="0"/>
                <a:cs typeface="Arial" panose="020B0604020202020204" pitchFamily="34" charset="0"/>
              </a:rPr>
              <a:t>EUROSUCCESS CONSULTING,</a:t>
            </a:r>
            <a:r>
              <a:rPr lang="it-IT" b="0" i="0" u="none">
                <a:latin typeface="Arial" panose="020B0604020202020204" pitchFamily="34" charset="0"/>
                <a:cs typeface="Arial" panose="020B0604020202020204" pitchFamily="34" charset="0"/>
              </a:rPr>
              <a:t> Cipro, </a:t>
            </a:r>
            <a:r>
              <a:rPr lang="it-IT" b="0" i="0" u="none">
                <a:latin typeface="Arial" panose="020B0604020202020204" pitchFamily="34" charset="0"/>
                <a:cs typeface="Arial" panose="020B0604020202020204" pitchFamily="34" charset="0"/>
                <a:hlinkClick r:id="rId5"/>
              </a:rPr>
              <a:t>www.eurosc.eu</a:t>
            </a:r>
            <a:r>
              <a:rPr lang="it-IT" b="0" i="0" u="none">
                <a:latin typeface="Arial" panose="020B0604020202020204" pitchFamily="34" charset="0"/>
                <a:cs typeface="Arial" panose="020B0604020202020204" pitchFamily="34" charset="0"/>
              </a:rPr>
              <a:t> </a:t>
            </a:r>
            <a:endParaRPr lang="it-IT" altLang="pt-PT" dirty="0" smtClean="0">
              <a:latin typeface="Arial" panose="020B0604020202020204" pitchFamily="34" charset="0"/>
              <a:cs typeface="Arial" panose="020B0604020202020204" pitchFamily="34" charset="0"/>
            </a:endParaRPr>
          </a:p>
          <a:p>
            <a:pPr algn="l" rtl="0">
              <a:lnSpc>
                <a:spcPct val="80000"/>
              </a:lnSpc>
            </a:pPr>
            <a:r>
              <a:rPr lang="it-IT" b="1" i="0" u="none">
                <a:latin typeface="Arial" panose="020B0604020202020204" pitchFamily="34" charset="0"/>
                <a:cs typeface="Arial" panose="020B0604020202020204" pitchFamily="34" charset="0"/>
              </a:rPr>
              <a:t>CIRSES,</a:t>
            </a:r>
            <a:r>
              <a:rPr lang="it-IT" b="0" i="0" u="none">
                <a:latin typeface="Arial" panose="020B0604020202020204" pitchFamily="34" charset="0"/>
                <a:cs typeface="Arial" panose="020B0604020202020204" pitchFamily="34" charset="0"/>
              </a:rPr>
              <a:t> Italia, </a:t>
            </a:r>
            <a:r>
              <a:rPr lang="it-IT" b="0" i="0" u="none">
                <a:latin typeface="Arial" panose="020B0604020202020204" pitchFamily="34" charset="0"/>
                <a:cs typeface="Arial" panose="020B0604020202020204" pitchFamily="34" charset="0"/>
                <a:hlinkClick r:id="rId6"/>
              </a:rPr>
              <a:t>www.cirses.it</a:t>
            </a:r>
            <a:endParaRPr lang="it-IT" altLang="pt-PT" dirty="0" smtClean="0">
              <a:latin typeface="Arial" panose="020B0604020202020204" pitchFamily="34" charset="0"/>
              <a:cs typeface="Arial" panose="020B0604020202020204" pitchFamily="34" charset="0"/>
            </a:endParaRPr>
          </a:p>
          <a:p>
            <a:pPr algn="l" rtl="0">
              <a:lnSpc>
                <a:spcPct val="80000"/>
              </a:lnSpc>
            </a:pPr>
            <a:r>
              <a:rPr lang="it-IT" b="1" i="0" u="none">
                <a:latin typeface="Arial" panose="020B0604020202020204" pitchFamily="34" charset="0"/>
                <a:cs typeface="Arial" panose="020B0604020202020204" pitchFamily="34" charset="0"/>
              </a:rPr>
              <a:t>ISCN Ges.m.b.H,</a:t>
            </a:r>
            <a:r>
              <a:rPr lang="it-IT" b="0" i="0" u="none">
                <a:latin typeface="Arial" panose="020B0604020202020204" pitchFamily="34" charset="0"/>
                <a:cs typeface="Arial" panose="020B0604020202020204" pitchFamily="34" charset="0"/>
              </a:rPr>
              <a:t> Austria, </a:t>
            </a:r>
            <a:r>
              <a:rPr lang="it-IT" b="0" i="0" u="none">
                <a:latin typeface="Arial" panose="020B0604020202020204" pitchFamily="34" charset="0"/>
                <a:cs typeface="Arial" panose="020B0604020202020204" pitchFamily="34" charset="0"/>
                <a:hlinkClick r:id="rId7"/>
              </a:rPr>
              <a:t>www.iscn.com</a:t>
            </a:r>
            <a:endParaRPr lang="it-IT" altLang="pt-PT" dirty="0" smtClean="0">
              <a:latin typeface="Arial" panose="020B0604020202020204" pitchFamily="34" charset="0"/>
              <a:cs typeface="Arial" panose="020B0604020202020204" pitchFamily="34" charset="0"/>
            </a:endParaRPr>
          </a:p>
          <a:p>
            <a:pPr algn="l" rtl="0">
              <a:lnSpc>
                <a:spcPct val="80000"/>
              </a:lnSpc>
            </a:pPr>
            <a:r>
              <a:rPr lang="it-IT" b="1" i="0" u="none">
                <a:latin typeface="Arial" panose="020B0604020202020204" pitchFamily="34" charset="0"/>
                <a:cs typeface="Arial" panose="020B0604020202020204" pitchFamily="34" charset="0"/>
              </a:rPr>
              <a:t>European Manufacturing and Innovation Research Association AISBL,</a:t>
            </a:r>
            <a:r>
              <a:rPr lang="it-IT" b="0" i="0" u="none">
                <a:latin typeface="Arial" panose="020B0604020202020204" pitchFamily="34" charset="0"/>
                <a:cs typeface="Arial" panose="020B0604020202020204" pitchFamily="34" charset="0"/>
              </a:rPr>
              <a:t> Belgio/Francia, </a:t>
            </a:r>
            <a:r>
              <a:rPr lang="it-IT" b="0" i="0" u="none">
                <a:latin typeface="Arial" panose="020B0604020202020204" pitchFamily="34" charset="0"/>
                <a:cs typeface="Arial" panose="020B0604020202020204" pitchFamily="34" charset="0"/>
                <a:hlinkClick r:id="rId8"/>
              </a:rPr>
              <a:t>www.emiracle.eu</a:t>
            </a:r>
            <a:r>
              <a:rPr lang="it-IT" b="0" i="0" u="none">
                <a:latin typeface="Arial" panose="020B0604020202020204" pitchFamily="34" charset="0"/>
                <a:cs typeface="Arial" panose="020B0604020202020204" pitchFamily="34" charset="0"/>
              </a:rPr>
              <a:t> </a:t>
            </a:r>
            <a:endParaRPr lang="it-IT" altLang="pt-PT" dirty="0" smtClean="0">
              <a:latin typeface="Arial" panose="020B0604020202020204" pitchFamily="34" charset="0"/>
              <a:cs typeface="Arial" panose="020B0604020202020204" pitchFamily="34" charset="0"/>
            </a:endParaRPr>
          </a:p>
          <a:p>
            <a:pPr algn="l" rtl="0">
              <a:lnSpc>
                <a:spcPct val="80000"/>
              </a:lnSpc>
            </a:pPr>
            <a:endParaRPr lang="it-IT" altLang="pt-PT" dirty="0" smtClean="0">
              <a:latin typeface="Arial" panose="020B0604020202020204" pitchFamily="34" charset="0"/>
              <a:cs typeface="Arial" panose="020B0604020202020204" pitchFamily="34" charset="0"/>
            </a:endParaRPr>
          </a:p>
          <a:p>
            <a:pPr algn="l" rtl="0">
              <a:lnSpc>
                <a:spcPct val="80000"/>
              </a:lnSpc>
            </a:pPr>
            <a:r>
              <a:rPr lang="it-IT" b="0" i="0" u="none">
                <a:latin typeface="Arial" panose="020B0604020202020204" pitchFamily="34" charset="0"/>
                <a:cs typeface="Arial" panose="020B0604020202020204" pitchFamily="34" charset="0"/>
              </a:rPr>
              <a:t>Lo sviluppo di questo materiale formativo è stato in parte finanziato dall’UE con: il Programma Leonardo da Vinci 2012-1-CZ1-LEO05-09679.</a:t>
            </a:r>
          </a:p>
          <a:p>
            <a:pPr algn="l" rtl="0">
              <a:lnSpc>
                <a:spcPct val="80000"/>
              </a:lnSpc>
            </a:pPr>
            <a:r>
              <a:rPr lang="it-IT" b="0" i="0" u="none">
                <a:latin typeface="Arial" panose="020B0604020202020204" pitchFamily="34" charset="0"/>
                <a:cs typeface="Arial" panose="020B0604020202020204" pitchFamily="34" charset="0"/>
              </a:rPr>
              <a:t>Questa pubblicazione riflette il punto di vista esclusivo degli autori e la Commissione non può essere ritenuta responsabile di eventuali utilizzi che potrebbero essere fatti delle informazioni ivi contenute. </a:t>
            </a:r>
          </a:p>
          <a:p>
            <a:pPr algn="l" rtl="0">
              <a:lnSpc>
                <a:spcPct val="80000"/>
              </a:lnSpc>
              <a:buFontTx/>
              <a:buNone/>
            </a:pPr>
            <a:r>
              <a:rPr lang="it-IT" b="0" i="0" u="none">
                <a:solidFill>
                  <a:srgbClr val="FF0000"/>
                </a:solidFill>
                <a:latin typeface="Arial" charset="0"/>
                <a:cs typeface="Arial" charset="0"/>
              </a:rPr>
              <a:t> </a:t>
            </a:r>
          </a:p>
        </p:txBody>
      </p:sp>
    </p:spTree>
    <p:extLst>
      <p:ext uri="{BB962C8B-B14F-4D97-AF65-F5344CB8AC3E}">
        <p14:creationId xmlns:p14="http://schemas.microsoft.com/office/powerpoint/2010/main" xmlns="" val="25453949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Zástupný symbol pro obrázek snímku 1"/>
          <p:cNvSpPr>
            <a:spLocks noGrp="1" noRot="1" noChangeAspect="1" noTextEdit="1"/>
          </p:cNvSpPr>
          <p:nvPr>
            <p:ph type="sldImg"/>
          </p:nvPr>
        </p:nvSpPr>
        <p:spPr>
          <a:ln/>
        </p:spPr>
      </p:sp>
      <p:sp>
        <p:nvSpPr>
          <p:cNvPr id="146435" name="Zástupný symbol pro poznámky 2"/>
          <p:cNvSpPr>
            <a:spLocks noGrp="1"/>
          </p:cNvSpPr>
          <p:nvPr>
            <p:ph type="body" idx="1"/>
          </p:nvPr>
        </p:nvSpPr>
        <p:spPr>
          <a:xfrm>
            <a:off x="596875" y="4467200"/>
            <a:ext cx="5733691" cy="4473900"/>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pPr algn="l" rtl="0">
              <a:spcBef>
                <a:spcPts val="0"/>
              </a:spcBef>
            </a:pPr>
            <a:r>
              <a:rPr lang="it-IT" sz="1000" b="0" i="0" u="none" dirty="0"/>
              <a:t>“Siamo giunti alla terza parte del nostro </a:t>
            </a:r>
            <a:r>
              <a:rPr lang="it-IT" sz="1000" b="0" i="0" u="none" dirty="0" smtClean="0"/>
              <a:t>processo, </a:t>
            </a:r>
            <a:r>
              <a:rPr lang="it-IT" sz="1000" b="0" i="0" u="none" dirty="0"/>
              <a:t>con tre attività. Primo - suggerimenti sui modi di affrontare il problema. Abbiamo analizzato il problema da diverse angolazioni e cercato di trovare nuove soluzioni. Non lasciatevi spaventare da opzioni non tradizionali. Sono numerosi i vari metodi che ci aiutano a pensare alle alternative. Qualunque scegliamo, il risultato sarà una lista di diverse idee che contribuiscono a risolvere il problema. </a:t>
            </a:r>
            <a:endParaRPr lang="it-IT" sz="1000" dirty="0"/>
          </a:p>
          <a:p>
            <a:pPr algn="l" rtl="0">
              <a:spcBef>
                <a:spcPts val="0"/>
              </a:spcBef>
            </a:pPr>
            <a:r>
              <a:rPr lang="it-IT" sz="1000" b="0" i="0" u="none" dirty="0"/>
              <a:t> </a:t>
            </a:r>
            <a:endParaRPr lang="it-IT" sz="1000" dirty="0"/>
          </a:p>
          <a:p>
            <a:pPr algn="l" rtl="0">
              <a:spcBef>
                <a:spcPts val="0"/>
              </a:spcBef>
            </a:pPr>
            <a:r>
              <a:rPr lang="it-IT" sz="1000" b="0" i="0" u="none" dirty="0"/>
              <a:t>La fase successiva consiste nel considerare le opzioni. Quando elencate i diversi modi di affrontare il problema, siate di larghe vedute. Analizzateli e cercate di prendere appunti su ciascuno di essi - ad es.</a:t>
            </a:r>
            <a:endParaRPr lang="it-IT" sz="1000" dirty="0"/>
          </a:p>
          <a:p>
            <a:pPr algn="l" rtl="0">
              <a:spcBef>
                <a:spcPts val="0"/>
              </a:spcBef>
            </a:pPr>
            <a:r>
              <a:rPr lang="it-IT" sz="1000" b="0" i="0" u="none" dirty="0"/>
              <a:t> </a:t>
            </a:r>
            <a:endParaRPr lang="it-IT" sz="1000" dirty="0"/>
          </a:p>
          <a:p>
            <a:pPr lvl="0" algn="l" rtl="0">
              <a:spcBef>
                <a:spcPts val="0"/>
              </a:spcBef>
            </a:pPr>
            <a:r>
              <a:rPr lang="it-IT" sz="1000" b="0" i="0" u="none" dirty="0"/>
              <a:t>Ho bisogno di più informazioni</a:t>
            </a:r>
            <a:endParaRPr lang="it-IT" sz="1000" dirty="0"/>
          </a:p>
          <a:p>
            <a:pPr lvl="0" algn="l" rtl="0">
              <a:spcBef>
                <a:spcPts val="0"/>
              </a:spcBef>
            </a:pPr>
            <a:r>
              <a:rPr lang="it-IT" sz="1000" b="0" i="0" u="none" dirty="0"/>
              <a:t>È una soluzione completamente nuova</a:t>
            </a:r>
            <a:endParaRPr lang="it-IT" sz="1000" dirty="0"/>
          </a:p>
          <a:p>
            <a:pPr lvl="0" algn="l" rtl="0">
              <a:spcBef>
                <a:spcPts val="0"/>
              </a:spcBef>
            </a:pPr>
            <a:r>
              <a:rPr lang="it-IT" sz="1000" b="0" i="0" u="none" dirty="0"/>
              <a:t>Potrebbe integrare o escluderne altre</a:t>
            </a:r>
            <a:endParaRPr lang="it-IT" sz="1000" dirty="0"/>
          </a:p>
          <a:p>
            <a:pPr lvl="0" algn="l" rtl="0">
              <a:spcBef>
                <a:spcPts val="0"/>
              </a:spcBef>
            </a:pPr>
            <a:r>
              <a:rPr lang="it-IT" sz="1000" b="0" i="0" u="none" dirty="0"/>
              <a:t>Vi sarà opposizione</a:t>
            </a:r>
            <a:endParaRPr lang="it-IT" sz="1000" dirty="0"/>
          </a:p>
          <a:p>
            <a:pPr lvl="0" algn="l" rtl="0">
              <a:spcBef>
                <a:spcPts val="0"/>
              </a:spcBef>
            </a:pPr>
            <a:r>
              <a:rPr lang="it-IT" sz="1000" b="0" i="0" u="none" dirty="0"/>
              <a:t>Sembra promettente</a:t>
            </a:r>
            <a:endParaRPr lang="it-IT" sz="1000" dirty="0"/>
          </a:p>
          <a:p>
            <a:pPr lvl="0" algn="l" rtl="0">
              <a:spcBef>
                <a:spcPts val="0"/>
              </a:spcBef>
            </a:pPr>
            <a:r>
              <a:rPr lang="it-IT" sz="1000" b="0" i="0" u="none" dirty="0"/>
              <a:t>È una sfida per me</a:t>
            </a:r>
            <a:endParaRPr lang="it-IT" sz="1000" dirty="0"/>
          </a:p>
          <a:p>
            <a:pPr lvl="0" algn="l" rtl="0">
              <a:spcBef>
                <a:spcPts val="0"/>
              </a:spcBef>
            </a:pPr>
            <a:r>
              <a:rPr lang="it-IT" sz="1000" b="0" i="0" u="none" dirty="0"/>
              <a:t>Modo possibile</a:t>
            </a:r>
            <a:endParaRPr lang="it-IT" sz="1000" dirty="0"/>
          </a:p>
          <a:p>
            <a:pPr algn="l" rtl="0">
              <a:spcBef>
                <a:spcPts val="0"/>
              </a:spcBef>
            </a:pPr>
            <a:r>
              <a:rPr lang="it-IT" sz="1000" b="0" i="0" u="none" dirty="0"/>
              <a:t> </a:t>
            </a:r>
            <a:endParaRPr lang="it-IT" sz="1000" dirty="0"/>
          </a:p>
          <a:p>
            <a:pPr algn="l" rtl="0">
              <a:spcBef>
                <a:spcPts val="0"/>
              </a:spcBef>
            </a:pPr>
            <a:r>
              <a:rPr lang="it-IT" sz="1000" b="0" i="0" u="none" dirty="0"/>
              <a:t>Analizzateli oggettivamente, ovvero senza emozione, se possibile. A questo punto, non importa se vi piace la soluzione oppure no. Il vostro approccio deve essere razionale. Considerate tutti i criteri. Nonostante possiamo aver trovato un modo appropriato di affrontare il problema, questo potrebbe non funzionare - ad es. perché non sono disponibili risorse, le persone non lo accettano oppure potrebbe dar vita a nuovi problemi.</a:t>
            </a:r>
            <a:endParaRPr lang="it-IT" sz="1000" dirty="0"/>
          </a:p>
          <a:p>
            <a:pPr algn="l" rtl="0">
              <a:spcBef>
                <a:spcPts val="0"/>
              </a:spcBef>
            </a:pPr>
            <a:r>
              <a:rPr lang="it-IT" sz="1000" b="0" i="0" u="none" dirty="0"/>
              <a:t> </a:t>
            </a:r>
            <a:endParaRPr lang="it-IT" sz="1000" dirty="0"/>
          </a:p>
          <a:p>
            <a:pPr algn="l" rtl="0">
              <a:spcBef>
                <a:spcPts val="0"/>
              </a:spcBef>
            </a:pPr>
            <a:r>
              <a:rPr lang="it-IT" sz="1000" b="0" i="0" u="none" dirty="0"/>
              <a:t>Dovreste considerare tre criteri: adeguatezza, fattibilità e flessibilità”.</a:t>
            </a:r>
            <a:endParaRPr lang="it-IT" sz="1000" dirty="0"/>
          </a:p>
          <a:p>
            <a:pPr algn="l" rtl="0">
              <a:spcBef>
                <a:spcPts val="0"/>
              </a:spcBef>
            </a:pPr>
            <a:r>
              <a:rPr lang="it-IT" sz="1000" b="0" i="0" u="none" dirty="0"/>
              <a:t> </a:t>
            </a:r>
            <a:endParaRPr lang="it-IT" sz="1000" dirty="0"/>
          </a:p>
          <a:p>
            <a:pPr lvl="0" algn="l" rtl="0">
              <a:spcBef>
                <a:spcPts val="0"/>
              </a:spcBef>
            </a:pPr>
            <a:r>
              <a:rPr lang="it-IT" sz="1000" b="0" i="0" u="none" dirty="0"/>
              <a:t>Adeguatezza</a:t>
            </a:r>
            <a:endParaRPr lang="it-IT" sz="1000" dirty="0"/>
          </a:p>
          <a:p>
            <a:pPr algn="l" rtl="0">
              <a:spcBef>
                <a:spcPts val="0"/>
              </a:spcBef>
            </a:pPr>
            <a:r>
              <a:rPr lang="it-IT" sz="1000" b="0" i="0" u="none" dirty="0"/>
              <a:t>all’opzione - È etico, pratico; è adatto, adeguato o estremo? </a:t>
            </a:r>
            <a:endParaRPr lang="it-IT" sz="1000" dirty="0"/>
          </a:p>
          <a:p>
            <a:pPr algn="l" rtl="0">
              <a:spcBef>
                <a:spcPts val="0"/>
              </a:spcBef>
            </a:pPr>
            <a:r>
              <a:rPr lang="it-IT" sz="1000" b="0" i="0" u="none" dirty="0"/>
              <a:t> </a:t>
            </a:r>
            <a:endParaRPr lang="it-IT" sz="1000" dirty="0"/>
          </a:p>
          <a:p>
            <a:pPr lvl="0" algn="l" rtl="0">
              <a:spcBef>
                <a:spcPts val="0"/>
              </a:spcBef>
            </a:pPr>
            <a:r>
              <a:rPr lang="it-IT" sz="1000" b="0" i="0" u="none" dirty="0"/>
              <a:t>Fattibilità</a:t>
            </a:r>
            <a:endParaRPr lang="it-IT" sz="1000" dirty="0"/>
          </a:p>
          <a:p>
            <a:pPr algn="l" rtl="0">
              <a:spcBef>
                <a:spcPts val="0"/>
              </a:spcBef>
            </a:pPr>
            <a:r>
              <a:rPr lang="it-IT" sz="1000" b="0" i="0" u="none" dirty="0"/>
              <a:t>in relazione ai requisiti per risolvere il problema - È finanziariamente fattibile? Qual è la probabilità che il problema sarà risolto?</a:t>
            </a:r>
            <a:endParaRPr lang="it-IT" sz="1000" dirty="0"/>
          </a:p>
          <a:p>
            <a:pPr algn="l" rtl="0">
              <a:spcBef>
                <a:spcPts val="0"/>
              </a:spcBef>
            </a:pPr>
            <a:r>
              <a:rPr lang="it-IT" sz="1000" b="0" i="0" u="none" dirty="0"/>
              <a:t> </a:t>
            </a:r>
            <a:endParaRPr lang="it-IT" sz="1000" dirty="0"/>
          </a:p>
          <a:p>
            <a:pPr lvl="0" algn="l" rtl="0">
              <a:spcBef>
                <a:spcPts val="0"/>
              </a:spcBef>
            </a:pPr>
            <a:r>
              <a:rPr lang="it-IT" sz="1000" b="0" i="0" u="none" dirty="0"/>
              <a:t>Flessibilità</a:t>
            </a:r>
            <a:endParaRPr lang="it-IT" sz="1000" dirty="0"/>
          </a:p>
          <a:p>
            <a:pPr algn="l" rtl="0">
              <a:spcBef>
                <a:spcPts val="0"/>
              </a:spcBef>
            </a:pPr>
            <a:r>
              <a:rPr lang="it-IT" sz="1000" b="0" i="0" u="none" dirty="0"/>
              <a:t>in relazione alla vostra abilità di reagire a eventuali effetti imprevisti della soluzione scelta e come affrontate le nuove scelte. Ciò comprende anche l’opzione stessa e se riuscite a gestire le sue implicazioni.</a:t>
            </a:r>
            <a:endParaRPr lang="it-IT" sz="1000" dirty="0"/>
          </a:p>
          <a:p>
            <a:pPr algn="l" rtl="0">
              <a:spcBef>
                <a:spcPts val="0"/>
              </a:spcBef>
            </a:pPr>
            <a:endParaRPr lang="it-IT" sz="1000" dirty="0">
              <a:latin typeface="Calibri" charset="0"/>
            </a:endParaRPr>
          </a:p>
        </p:txBody>
      </p:sp>
      <p:sp>
        <p:nvSpPr>
          <p:cNvPr id="5" name="Rectangle 7"/>
          <p:cNvSpPr>
            <a:spLocks noGrp="1" noChangeArrowheads="1"/>
          </p:cNvSpPr>
          <p:nvPr>
            <p:ph type="sldNum" sz="quarter" idx="5"/>
          </p:nvPr>
        </p:nvSpPr>
        <p:spPr>
          <a:xfrm>
            <a:off x="0" y="9445928"/>
            <a:ext cx="6810375" cy="496586"/>
          </a:xfrm>
          <a:noFill/>
        </p:spPr>
        <p:txBody>
          <a:bodyPr/>
          <a:lstStyle/>
          <a:p>
            <a:pPr algn="l" defTabSz="952714" rtl="0"/>
            <a:r>
              <a:rPr lang="it-IT" b="0" i="0" u="none">
                <a:latin typeface="Tw Cen MT" pitchFamily="34" charset="0"/>
              </a:rPr>
              <a:t>U1-E2-</a:t>
            </a:r>
            <a:fld id="{4DFCE603-D661-40D4-B6D7-FD7DFB56CAB4}" type="slidenum">
              <a:rPr>
                <a:latin typeface="Tw Cen MT" pitchFamily="34" charset="0"/>
              </a:rPr>
              <a:pPr algn="l" defTabSz="952714" rtl="0"/>
              <a:t>10</a:t>
            </a:fld>
            <a:endParaRPr lang="it-IT" noProof="1" smtClean="0">
              <a:latin typeface="Tw Cen MT" pitchFamily="34" charset="0"/>
            </a:endParaRPr>
          </a:p>
        </p:txBody>
      </p:sp>
    </p:spTree>
    <p:extLst>
      <p:ext uri="{BB962C8B-B14F-4D97-AF65-F5344CB8AC3E}">
        <p14:creationId xmlns:p14="http://schemas.microsoft.com/office/powerpoint/2010/main" xmlns="" val="283308305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Zástupný symbol pro obrázek snímku 1"/>
          <p:cNvSpPr>
            <a:spLocks noGrp="1" noRot="1" noChangeAspect="1" noTextEdit="1"/>
          </p:cNvSpPr>
          <p:nvPr>
            <p:ph type="sldImg"/>
          </p:nvPr>
        </p:nvSpPr>
        <p:spPr>
          <a:ln/>
        </p:spPr>
      </p:sp>
      <p:sp>
        <p:nvSpPr>
          <p:cNvPr id="146435" name="Zástupný symbol pro poznámky 2"/>
          <p:cNvSpPr>
            <a:spLocks noGrp="1"/>
          </p:cNvSpPr>
          <p:nvPr>
            <p:ph type="body" idx="1"/>
          </p:nvPr>
        </p:nvSpPr>
        <p:spPr>
          <a:xfrm>
            <a:off x="596875" y="4529804"/>
            <a:ext cx="5733691" cy="4473900"/>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pPr algn="l" defTabSz="883676" rtl="0">
              <a:defRPr/>
            </a:pPr>
            <a:r>
              <a:rPr lang="it-IT" sz="1000" b="0" i="0" u="none" dirty="0"/>
              <a:t>“Ottimo lavoro, avete adesso analizzato il vostro problema, considerato diverse opzioni e deciso come procedere. Ma fino a quando non comincerete a operare, restano solo delle buone intenzioni. Cosa comporta?</a:t>
            </a:r>
          </a:p>
          <a:p>
            <a:pPr algn="l" defTabSz="883676" rtl="0">
              <a:defRPr/>
            </a:pPr>
            <a:endParaRPr lang="it-IT" sz="1000" dirty="0"/>
          </a:p>
          <a:p>
            <a:pPr algn="l" rtl="0"/>
            <a:r>
              <a:rPr lang="it-IT" sz="1000" b="0" i="0" u="sng" dirty="0"/>
              <a:t>Pianificazione</a:t>
            </a:r>
            <a:endParaRPr lang="it-IT" sz="1000" dirty="0"/>
          </a:p>
          <a:p>
            <a:pPr algn="l" rtl="0"/>
            <a:r>
              <a:rPr lang="it-IT" sz="1000" b="0" i="0" u="none" dirty="0"/>
              <a:t>Avviare l’implementazione senza pianificazione potrebbe non essere una buona idea. Dovete elaborare un piano. Ciò comprende singole fasi per affrontare il problema. Incluso tutto ciò di cui avrete bisogno per affrontare il problema, individuare le risorse e stabilire le tempistiche.</a:t>
            </a:r>
            <a:endParaRPr lang="it-IT" sz="1000" dirty="0"/>
          </a:p>
          <a:p>
            <a:pPr algn="l" rtl="0"/>
            <a:r>
              <a:rPr lang="it-IT" sz="1000" b="0" i="0" u="none" dirty="0"/>
              <a:t> </a:t>
            </a:r>
            <a:endParaRPr lang="it-IT" sz="1000" dirty="0"/>
          </a:p>
          <a:p>
            <a:pPr algn="l" rtl="0"/>
            <a:r>
              <a:rPr lang="it-IT" sz="1000" u="sng" dirty="0"/>
              <a:t/>
            </a:r>
            <a:br>
              <a:rPr lang="it-IT" sz="1000" u="sng" dirty="0"/>
            </a:br>
            <a:r>
              <a:rPr lang="it-IT" sz="1000" b="0" i="0" u="sng" dirty="0"/>
              <a:t>Informare i soggetti coinvolti</a:t>
            </a:r>
            <a:endParaRPr lang="it-IT" sz="1000" dirty="0"/>
          </a:p>
          <a:p>
            <a:pPr algn="l" rtl="0"/>
            <a:r>
              <a:rPr lang="it-IT" sz="1000" b="0" i="0" u="none" dirty="0"/>
              <a:t>Questa fase è spesso dimenticata. Dovreste fornire informazioni sufficienti ai soggetti che hanno qualcosa a che fare con il problema e la sua soluzione. Fornite loro i dettagli necessari. Comunicate per favore!</a:t>
            </a:r>
            <a:endParaRPr lang="it-IT" sz="1000" dirty="0"/>
          </a:p>
          <a:p>
            <a:pPr algn="l" rtl="0"/>
            <a:r>
              <a:rPr lang="it-IT" sz="1000" b="0" i="0" u="none" dirty="0"/>
              <a:t> </a:t>
            </a:r>
            <a:endParaRPr lang="it-IT" sz="1000" dirty="0"/>
          </a:p>
          <a:p>
            <a:pPr algn="l" rtl="0"/>
            <a:r>
              <a:rPr lang="it-IT" sz="1000" b="0" i="0" u="sng" dirty="0"/>
              <a:t>Compromesso</a:t>
            </a:r>
            <a:endParaRPr lang="it-IT" sz="1000" dirty="0"/>
          </a:p>
          <a:p>
            <a:pPr algn="l" rtl="0"/>
            <a:r>
              <a:rPr lang="it-IT" sz="1000" b="0" i="0" u="none" dirty="0"/>
              <a:t>Una buona preparazione non assicura che tutto fili liscio. Preparatevi a vedere ostacoli, cambiamenti nelle circostanze, ecc. Non attenetevi rigidamente ai piani; a volte un compromesso può rivelarsi più utile. Non dimenticatelo. </a:t>
            </a:r>
            <a:endParaRPr lang="it-IT" sz="1000" dirty="0"/>
          </a:p>
          <a:p>
            <a:pPr algn="l" rtl="0"/>
            <a:r>
              <a:rPr lang="it-IT" sz="1000" b="0" i="0" u="none" dirty="0"/>
              <a:t> </a:t>
            </a:r>
            <a:endParaRPr lang="it-IT" sz="1000" dirty="0"/>
          </a:p>
          <a:p>
            <a:pPr algn="l" rtl="0"/>
            <a:r>
              <a:rPr lang="it-IT" sz="1000" b="0" i="0" u="none" dirty="0"/>
              <a:t>Durante l’implementazione della soluzione, tenete gli occhi (e le orecchie) aperti. Osservate cosa succede, verificate i risultati. Un’implementazione riuscita è legata a: un monitoraggio efficace, </a:t>
            </a:r>
            <a:r>
              <a:rPr lang="it-IT" sz="1000" b="0" i="0" u="none" dirty="0" smtClean="0"/>
              <a:t>delle </a:t>
            </a:r>
            <a:r>
              <a:rPr lang="it-IT" sz="1000" b="0" i="0" u="none" dirty="0"/>
              <a:t>parti e risorse coinvolte influenti e </a:t>
            </a:r>
            <a:r>
              <a:rPr lang="it-IT" sz="1000" b="0" i="0" u="none" dirty="0" smtClean="0"/>
              <a:t>del </a:t>
            </a:r>
            <a:r>
              <a:rPr lang="it-IT" sz="1000" b="0" i="0" u="none" dirty="0"/>
              <a:t>progresso globale. Se l’avanzamento del monitoraggio mostra che i risultati non si stanno materializzando, prendete in considerazione altre opzioni”.</a:t>
            </a:r>
            <a:endParaRPr lang="it-IT" sz="1000" dirty="0"/>
          </a:p>
          <a:p>
            <a:pPr algn="l" defTabSz="883676" rtl="0">
              <a:defRPr/>
            </a:pPr>
            <a:endParaRPr lang="it-IT" sz="1000" dirty="0"/>
          </a:p>
          <a:p>
            <a:endParaRPr lang="it-IT" sz="1000" dirty="0">
              <a:latin typeface="Calibri" charset="0"/>
            </a:endParaRPr>
          </a:p>
        </p:txBody>
      </p:sp>
      <p:sp>
        <p:nvSpPr>
          <p:cNvPr id="5" name="Rectangle 7"/>
          <p:cNvSpPr>
            <a:spLocks noGrp="1" noChangeArrowheads="1"/>
          </p:cNvSpPr>
          <p:nvPr>
            <p:ph type="sldNum" sz="quarter" idx="5"/>
          </p:nvPr>
        </p:nvSpPr>
        <p:spPr>
          <a:xfrm>
            <a:off x="0" y="9445928"/>
            <a:ext cx="6810375" cy="496586"/>
          </a:xfrm>
          <a:noFill/>
        </p:spPr>
        <p:txBody>
          <a:bodyPr/>
          <a:lstStyle/>
          <a:p>
            <a:pPr algn="l" defTabSz="952714" rtl="0"/>
            <a:r>
              <a:rPr lang="it-IT" b="0" i="0" u="none">
                <a:latin typeface="Tw Cen MT" pitchFamily="34" charset="0"/>
              </a:rPr>
              <a:t>U1-E2-</a:t>
            </a:r>
            <a:fld id="{4DFCE603-D661-40D4-B6D7-FD7DFB56CAB4}" type="slidenum">
              <a:rPr>
                <a:latin typeface="Tw Cen MT" pitchFamily="34" charset="0"/>
              </a:rPr>
              <a:pPr algn="l" defTabSz="952714" rtl="0"/>
              <a:t>11</a:t>
            </a:fld>
            <a:endParaRPr lang="it-IT" noProof="1" smtClean="0">
              <a:latin typeface="Tw Cen MT" pitchFamily="34" charset="0"/>
            </a:endParaRPr>
          </a:p>
        </p:txBody>
      </p:sp>
    </p:spTree>
    <p:extLst>
      <p:ext uri="{BB962C8B-B14F-4D97-AF65-F5344CB8AC3E}">
        <p14:creationId xmlns:p14="http://schemas.microsoft.com/office/powerpoint/2010/main" xmlns="" val="341864618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Zástupný symbol pro obrázek snímku 1"/>
          <p:cNvSpPr>
            <a:spLocks noGrp="1" noRot="1" noChangeAspect="1" noTextEdit="1"/>
          </p:cNvSpPr>
          <p:nvPr>
            <p:ph type="sldImg"/>
          </p:nvPr>
        </p:nvSpPr>
        <p:spPr>
          <a:ln/>
        </p:spPr>
      </p:sp>
      <p:sp>
        <p:nvSpPr>
          <p:cNvPr id="146435" name="Zástupný symbol pro poznámky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pPr algn="l" defTabSz="883676" rtl="0">
              <a:defRPr/>
            </a:pPr>
            <a:r>
              <a:rPr lang="it-IT" b="0" i="0" u="none" dirty="0"/>
              <a:t>“Sembrerebbe che abbiamo finito - il problema potrebbe essere o non essere risolto. A prescindere dal fatto che abbiate raggiunto il vostro scopo oppure no, è importante considerare se avete imparato qualcosa su voi stessi, che alla fine è ciò che conta. Se avete dato del vostro meglio, prendetelo come un successo. Non dimenticate che le esperienze negative sono altrettanto preziose!</a:t>
            </a:r>
          </a:p>
          <a:p>
            <a:pPr algn="l" defTabSz="883676" rtl="0">
              <a:defRPr/>
            </a:pPr>
            <a:endParaRPr lang="it-IT" dirty="0"/>
          </a:p>
          <a:p>
            <a:pPr algn="l" rtl="0"/>
            <a:r>
              <a:rPr lang="it-IT" b="0" i="0" u="sng" dirty="0"/>
              <a:t>Elenco di domande utili:</a:t>
            </a:r>
            <a:endParaRPr lang="it-IT" dirty="0"/>
          </a:p>
          <a:p>
            <a:pPr algn="l" rtl="0"/>
            <a:r>
              <a:rPr lang="it-IT" b="0" i="0" u="none" dirty="0"/>
              <a:t>Avete capito lo schema e le singole fasi?</a:t>
            </a:r>
            <a:endParaRPr lang="it-IT" dirty="0"/>
          </a:p>
          <a:p>
            <a:pPr algn="l" rtl="0"/>
            <a:r>
              <a:rPr lang="it-IT" b="0" i="0" u="none" dirty="0"/>
              <a:t>Cercate di pensare a un problema che affrontate: come lo approccereste secondo lo schema? Come è andata in realtà?</a:t>
            </a:r>
            <a:endParaRPr lang="it-IT" dirty="0"/>
          </a:p>
          <a:p>
            <a:pPr algn="l" rtl="0"/>
            <a:r>
              <a:rPr lang="it-IT" b="0" i="0" u="none" dirty="0"/>
              <a:t>Avete imparato qualcosa di nuovo? Cosa? </a:t>
            </a:r>
            <a:endParaRPr lang="it-IT" dirty="0"/>
          </a:p>
          <a:p>
            <a:pPr algn="l" rtl="0"/>
            <a:r>
              <a:rPr lang="it-IT" b="0" i="0" u="none" dirty="0"/>
              <a:t>Avete individuato delle aree in cui tendete a commettere errori mentre risolvete i problemi?</a:t>
            </a:r>
            <a:endParaRPr lang="it-IT" dirty="0"/>
          </a:p>
          <a:p>
            <a:pPr algn="l" rtl="0"/>
            <a:r>
              <a:rPr lang="it-IT" b="0" i="0" u="none" dirty="0"/>
              <a:t>Cosa avete la tendenza a fare in una situazione del genere?</a:t>
            </a:r>
            <a:endParaRPr lang="it-IT" dirty="0"/>
          </a:p>
          <a:p>
            <a:pPr algn="l" rtl="0"/>
            <a:r>
              <a:rPr lang="it-IT" b="0" i="0" u="none" dirty="0"/>
              <a:t>Vi è altro </a:t>
            </a:r>
            <a:r>
              <a:rPr lang="it-IT" b="0" i="0" u="none" dirty="0" smtClean="0"/>
              <a:t>che </a:t>
            </a:r>
            <a:r>
              <a:rPr lang="it-IT" b="0" i="0" u="none" dirty="0"/>
              <a:t>pensate di dover includere? </a:t>
            </a:r>
            <a:endParaRPr lang="it-IT" dirty="0"/>
          </a:p>
          <a:p>
            <a:pPr algn="l" defTabSz="883676" rtl="0">
              <a:defRPr/>
            </a:pPr>
            <a:endParaRPr lang="it-IT" dirty="0"/>
          </a:p>
          <a:p>
            <a:endParaRPr lang="it-IT" dirty="0">
              <a:latin typeface="Calibri" charset="0"/>
            </a:endParaRPr>
          </a:p>
        </p:txBody>
      </p:sp>
      <p:sp>
        <p:nvSpPr>
          <p:cNvPr id="5" name="Rectangle 7"/>
          <p:cNvSpPr>
            <a:spLocks noGrp="1" noChangeArrowheads="1"/>
          </p:cNvSpPr>
          <p:nvPr>
            <p:ph type="sldNum" sz="quarter" idx="5"/>
          </p:nvPr>
        </p:nvSpPr>
        <p:spPr>
          <a:xfrm>
            <a:off x="0" y="9445928"/>
            <a:ext cx="6810375" cy="496586"/>
          </a:xfrm>
          <a:noFill/>
        </p:spPr>
        <p:txBody>
          <a:bodyPr/>
          <a:lstStyle/>
          <a:p>
            <a:pPr algn="l" defTabSz="952714" rtl="0"/>
            <a:r>
              <a:rPr lang="it-IT" b="0" i="0" u="none">
                <a:latin typeface="Tw Cen MT" pitchFamily="34" charset="0"/>
              </a:rPr>
              <a:t>U1-E2-</a:t>
            </a:r>
            <a:fld id="{4DFCE603-D661-40D4-B6D7-FD7DFB56CAB4}" type="slidenum">
              <a:rPr>
                <a:latin typeface="Tw Cen MT" pitchFamily="34" charset="0"/>
              </a:rPr>
              <a:pPr algn="l" defTabSz="952714" rtl="0"/>
              <a:t>12</a:t>
            </a:fld>
            <a:endParaRPr lang="it-IT" noProof="1" smtClean="0">
              <a:latin typeface="Tw Cen MT" pitchFamily="34" charset="0"/>
            </a:endParaRPr>
          </a:p>
        </p:txBody>
      </p:sp>
    </p:spTree>
    <p:extLst>
      <p:ext uri="{BB962C8B-B14F-4D97-AF65-F5344CB8AC3E}">
        <p14:creationId xmlns:p14="http://schemas.microsoft.com/office/powerpoint/2010/main" xmlns="" val="155843947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Zástupný symbol pro obrázek snímku 1"/>
          <p:cNvSpPr>
            <a:spLocks noGrp="1" noRot="1" noChangeAspect="1" noTextEdit="1"/>
          </p:cNvSpPr>
          <p:nvPr>
            <p:ph type="sldImg"/>
          </p:nvPr>
        </p:nvSpPr>
        <p:spPr>
          <a:ln/>
        </p:spPr>
      </p:sp>
      <p:sp>
        <p:nvSpPr>
          <p:cNvPr id="146435" name="Zástupný symbol pro poznámky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pPr algn="l" rtl="0"/>
            <a:r>
              <a:rPr lang="it-IT" b="0" i="0" u="none" dirty="0">
                <a:latin typeface="Tw Cen MT" panose="020B0602020104020603" pitchFamily="34" charset="0"/>
                <a:ea typeface="Tahoma" panose="020B0604030504040204" pitchFamily="34" charset="0"/>
                <a:cs typeface="Tahoma" panose="020B0604030504040204" pitchFamily="34" charset="0"/>
              </a:rPr>
              <a:t>Il trainer introduce brevemente le tecniche adeguate alle singole parti del processo di </a:t>
            </a:r>
            <a:r>
              <a:rPr lang="it-IT" b="0" i="0" u="none" dirty="0" err="1">
                <a:latin typeface="Tw Cen MT" panose="020B0602020104020603" pitchFamily="34" charset="0"/>
                <a:ea typeface="Tahoma" panose="020B0604030504040204" pitchFamily="34" charset="0"/>
                <a:cs typeface="Tahoma" panose="020B0604030504040204" pitchFamily="34" charset="0"/>
              </a:rPr>
              <a:t>problem-solving</a:t>
            </a:r>
            <a:r>
              <a:rPr lang="it-IT" b="0" i="0" u="none" dirty="0">
                <a:latin typeface="Tw Cen MT" panose="020B0602020104020603" pitchFamily="34" charset="0"/>
                <a:ea typeface="Tahoma" panose="020B0604030504040204" pitchFamily="34" charset="0"/>
                <a:cs typeface="Tahoma" panose="020B0604030504040204" pitchFamily="34" charset="0"/>
              </a:rPr>
              <a:t>. </a:t>
            </a:r>
            <a:endParaRPr lang="it-IT" noProof="0" dirty="0">
              <a:latin typeface="Tw Cen MT" panose="020B0602020104020603" pitchFamily="34" charset="0"/>
              <a:ea typeface="Tahoma" panose="020B0604030504040204" pitchFamily="34" charset="0"/>
              <a:cs typeface="Tahoma" panose="020B0604030504040204" pitchFamily="34" charset="0"/>
            </a:endParaRPr>
          </a:p>
        </p:txBody>
      </p:sp>
      <p:sp>
        <p:nvSpPr>
          <p:cNvPr id="5" name="Rectangle 7"/>
          <p:cNvSpPr>
            <a:spLocks noGrp="1" noChangeArrowheads="1"/>
          </p:cNvSpPr>
          <p:nvPr>
            <p:ph type="sldNum" sz="quarter" idx="5"/>
          </p:nvPr>
        </p:nvSpPr>
        <p:spPr>
          <a:xfrm>
            <a:off x="0" y="9445928"/>
            <a:ext cx="6810375" cy="496586"/>
          </a:xfrm>
          <a:noFill/>
        </p:spPr>
        <p:txBody>
          <a:bodyPr/>
          <a:lstStyle/>
          <a:p>
            <a:pPr algn="l" defTabSz="952714" rtl="0"/>
            <a:r>
              <a:rPr lang="it-IT" b="0" i="0" u="none">
                <a:latin typeface="Tw Cen MT" pitchFamily="34" charset="0"/>
              </a:rPr>
              <a:t>U1-E2-</a:t>
            </a:r>
            <a:fld id="{4DFCE603-D661-40D4-B6D7-FD7DFB56CAB4}" type="slidenum">
              <a:rPr>
                <a:latin typeface="Tw Cen MT" pitchFamily="34" charset="0"/>
              </a:rPr>
              <a:pPr algn="l" defTabSz="952714" rtl="0"/>
              <a:t>13</a:t>
            </a:fld>
            <a:endParaRPr lang="it-IT" noProof="1" smtClean="0">
              <a:latin typeface="Tw Cen MT" pitchFamily="34" charset="0"/>
            </a:endParaRPr>
          </a:p>
        </p:txBody>
      </p:sp>
    </p:spTree>
    <p:extLst>
      <p:ext uri="{BB962C8B-B14F-4D97-AF65-F5344CB8AC3E}">
        <p14:creationId xmlns:p14="http://schemas.microsoft.com/office/powerpoint/2010/main" xmlns="" val="305141595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Zástupný symbol pro obrázek snímku 1"/>
          <p:cNvSpPr>
            <a:spLocks noGrp="1" noRot="1" noChangeAspect="1" noTextEdit="1"/>
          </p:cNvSpPr>
          <p:nvPr>
            <p:ph type="sldImg"/>
          </p:nvPr>
        </p:nvSpPr>
        <p:spPr>
          <a:ln/>
        </p:spPr>
      </p:sp>
      <p:sp>
        <p:nvSpPr>
          <p:cNvPr id="146435" name="Zástupný symbol pro poznámky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pPr algn="l" defTabSz="883676" rtl="0">
              <a:defRPr/>
            </a:pPr>
            <a:r>
              <a:rPr lang="it-IT" b="0" i="0" u="none">
                <a:latin typeface="Tw Cen MT" panose="020B0602020104020603" pitchFamily="34" charset="0"/>
              </a:rPr>
              <a:t>Il trainer introduce brevemente le tecniche adeguate alle singole parti del processo di problem-solving. </a:t>
            </a:r>
          </a:p>
          <a:p>
            <a:endParaRPr lang="it-IT" dirty="0">
              <a:latin typeface="Tw Cen MT" panose="020B0602020104020603" pitchFamily="34" charset="0"/>
            </a:endParaRPr>
          </a:p>
        </p:txBody>
      </p:sp>
      <p:sp>
        <p:nvSpPr>
          <p:cNvPr id="5" name="Rectangle 7"/>
          <p:cNvSpPr>
            <a:spLocks noGrp="1" noChangeArrowheads="1"/>
          </p:cNvSpPr>
          <p:nvPr>
            <p:ph type="sldNum" sz="quarter" idx="5"/>
          </p:nvPr>
        </p:nvSpPr>
        <p:spPr>
          <a:xfrm>
            <a:off x="0" y="9445928"/>
            <a:ext cx="6810375" cy="496586"/>
          </a:xfrm>
          <a:noFill/>
        </p:spPr>
        <p:txBody>
          <a:bodyPr/>
          <a:lstStyle/>
          <a:p>
            <a:pPr algn="l" defTabSz="952714" rtl="0"/>
            <a:r>
              <a:rPr lang="it-IT" b="0" i="0" u="none">
                <a:latin typeface="Tw Cen MT" pitchFamily="34" charset="0"/>
              </a:rPr>
              <a:t>U1-E2-</a:t>
            </a:r>
            <a:fld id="{4DFCE603-D661-40D4-B6D7-FD7DFB56CAB4}" type="slidenum">
              <a:rPr>
                <a:latin typeface="Tw Cen MT" pitchFamily="34" charset="0"/>
              </a:rPr>
              <a:pPr algn="l" defTabSz="952714" rtl="0"/>
              <a:t>14</a:t>
            </a:fld>
            <a:endParaRPr lang="it-IT" noProof="1" smtClean="0">
              <a:latin typeface="Tw Cen MT" pitchFamily="34" charset="0"/>
            </a:endParaRPr>
          </a:p>
        </p:txBody>
      </p:sp>
    </p:spTree>
    <p:extLst>
      <p:ext uri="{BB962C8B-B14F-4D97-AF65-F5344CB8AC3E}">
        <p14:creationId xmlns:p14="http://schemas.microsoft.com/office/powerpoint/2010/main" xmlns="" val="117140368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Zástupný symbol pro obrázek snímku 1"/>
          <p:cNvSpPr>
            <a:spLocks noGrp="1" noRot="1" noChangeAspect="1" noTextEdit="1"/>
          </p:cNvSpPr>
          <p:nvPr>
            <p:ph type="sldImg"/>
          </p:nvPr>
        </p:nvSpPr>
        <p:spPr>
          <a:ln/>
        </p:spPr>
      </p:sp>
      <p:sp>
        <p:nvSpPr>
          <p:cNvPr id="137219" name="Zástupný symbol pro poznámky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pPr algn="l" rtl="0"/>
            <a:r>
              <a:rPr lang="it-IT" b="0" i="0" u="none" dirty="0">
                <a:latin typeface="Tw Cen MT" panose="020B0602020104020603" pitchFamily="34" charset="0"/>
              </a:rPr>
              <a:t>Adesso cercate di analizzare tutto il processo del </a:t>
            </a:r>
            <a:r>
              <a:rPr lang="it-IT" b="0" i="0" u="none" dirty="0" err="1">
                <a:latin typeface="Tw Cen MT" panose="020B0602020104020603" pitchFamily="34" charset="0"/>
              </a:rPr>
              <a:t>problem-solving</a:t>
            </a:r>
            <a:r>
              <a:rPr lang="it-IT" b="0" i="0" u="none" dirty="0">
                <a:latin typeface="Tw Cen MT" panose="020B0602020104020603" pitchFamily="34" charset="0"/>
              </a:rPr>
              <a:t> fase per fase nella pratica. Prima di tutto vi è la DEFINIZIONE DEL PROBLEMA</a:t>
            </a:r>
            <a:endParaRPr lang="it-IT" noProof="0" dirty="0">
              <a:latin typeface="Tw Cen MT" panose="020B0602020104020603" pitchFamily="34" charset="0"/>
            </a:endParaRPr>
          </a:p>
        </p:txBody>
      </p:sp>
      <p:sp>
        <p:nvSpPr>
          <p:cNvPr id="5" name="Rectangle 7"/>
          <p:cNvSpPr>
            <a:spLocks noGrp="1" noChangeArrowheads="1"/>
          </p:cNvSpPr>
          <p:nvPr>
            <p:ph type="sldNum" sz="quarter" idx="5"/>
          </p:nvPr>
        </p:nvSpPr>
        <p:spPr>
          <a:xfrm>
            <a:off x="0" y="9445928"/>
            <a:ext cx="6810375" cy="496586"/>
          </a:xfrm>
          <a:noFill/>
        </p:spPr>
        <p:txBody>
          <a:bodyPr/>
          <a:lstStyle/>
          <a:p>
            <a:pPr algn="l" defTabSz="952714" rtl="0"/>
            <a:r>
              <a:rPr lang="it-IT" b="0" i="0" u="none">
                <a:latin typeface="Tw Cen MT" pitchFamily="34" charset="0"/>
              </a:rPr>
              <a:t>U1-E2-</a:t>
            </a:r>
            <a:fld id="{4DFCE603-D661-40D4-B6D7-FD7DFB56CAB4}" type="slidenum">
              <a:rPr>
                <a:latin typeface="Tw Cen MT" pitchFamily="34" charset="0"/>
              </a:rPr>
              <a:pPr algn="l" defTabSz="952714" rtl="0"/>
              <a:t>15</a:t>
            </a:fld>
            <a:endParaRPr lang="it-IT" noProof="1" smtClean="0">
              <a:latin typeface="Tw Cen MT" pitchFamily="34" charset="0"/>
            </a:endParaRPr>
          </a:p>
        </p:txBody>
      </p:sp>
    </p:spTree>
    <p:extLst>
      <p:ext uri="{BB962C8B-B14F-4D97-AF65-F5344CB8AC3E}">
        <p14:creationId xmlns:p14="http://schemas.microsoft.com/office/powerpoint/2010/main" xmlns="" val="2266138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Zástupný symbol pro obrázek snímku 1"/>
          <p:cNvSpPr>
            <a:spLocks noGrp="1" noRot="1" noChangeAspect="1" noTextEdit="1"/>
          </p:cNvSpPr>
          <p:nvPr>
            <p:ph type="sldImg"/>
          </p:nvPr>
        </p:nvSpPr>
        <p:spPr>
          <a:ln/>
        </p:spPr>
      </p:sp>
      <p:sp>
        <p:nvSpPr>
          <p:cNvPr id="146435" name="Zástupný symbol pro poznámky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pPr algn="l" rtl="0"/>
            <a:r>
              <a:rPr lang="it-IT" b="0" i="0" u="none">
                <a:latin typeface="Tw Cen MT" panose="020B0602020104020603" pitchFamily="34" charset="0"/>
              </a:rPr>
              <a:t>Il trainer spiega il primo compito: vedere la slide. I partecipanti lavorano in gruppi da 4-5.</a:t>
            </a:r>
            <a:endParaRPr lang="it-IT" noProof="0" dirty="0">
              <a:latin typeface="Tw Cen MT" panose="020B0602020104020603" pitchFamily="34" charset="0"/>
            </a:endParaRPr>
          </a:p>
        </p:txBody>
      </p:sp>
      <p:sp>
        <p:nvSpPr>
          <p:cNvPr id="5" name="Rectangle 7"/>
          <p:cNvSpPr>
            <a:spLocks noGrp="1" noChangeArrowheads="1"/>
          </p:cNvSpPr>
          <p:nvPr>
            <p:ph type="sldNum" sz="quarter" idx="5"/>
          </p:nvPr>
        </p:nvSpPr>
        <p:spPr>
          <a:xfrm>
            <a:off x="0" y="9445928"/>
            <a:ext cx="6810375" cy="496586"/>
          </a:xfrm>
          <a:noFill/>
        </p:spPr>
        <p:txBody>
          <a:bodyPr/>
          <a:lstStyle/>
          <a:p>
            <a:pPr algn="l" defTabSz="952714" rtl="0"/>
            <a:r>
              <a:rPr lang="it-IT" b="0" i="0" u="none">
                <a:latin typeface="Tw Cen MT" pitchFamily="34" charset="0"/>
              </a:rPr>
              <a:t>U1-E2-</a:t>
            </a:r>
            <a:fld id="{4DFCE603-D661-40D4-B6D7-FD7DFB56CAB4}" type="slidenum">
              <a:rPr>
                <a:latin typeface="Tw Cen MT" pitchFamily="34" charset="0"/>
              </a:rPr>
              <a:pPr algn="l" defTabSz="952714" rtl="0"/>
              <a:t>16</a:t>
            </a:fld>
            <a:endParaRPr lang="it-IT" noProof="1" smtClean="0">
              <a:latin typeface="Tw Cen MT" pitchFamily="34" charset="0"/>
            </a:endParaRPr>
          </a:p>
        </p:txBody>
      </p:sp>
    </p:spTree>
    <p:extLst>
      <p:ext uri="{BB962C8B-B14F-4D97-AF65-F5344CB8AC3E}">
        <p14:creationId xmlns:p14="http://schemas.microsoft.com/office/powerpoint/2010/main" xmlns="" val="107167054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Zástupný symbol pro obrázek snímku 1"/>
          <p:cNvSpPr>
            <a:spLocks noGrp="1" noRot="1" noChangeAspect="1" noTextEdit="1"/>
          </p:cNvSpPr>
          <p:nvPr>
            <p:ph type="sldImg"/>
          </p:nvPr>
        </p:nvSpPr>
        <p:spPr>
          <a:ln/>
        </p:spPr>
      </p:sp>
      <p:sp>
        <p:nvSpPr>
          <p:cNvPr id="146435" name="Zástupný symbol pro poznámky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pPr algn="l" rtl="0"/>
            <a:r>
              <a:rPr lang="it-IT" b="0" i="0" u="none">
                <a:latin typeface="Tw Cen MT" panose="020B0602020104020603" pitchFamily="34" charset="0"/>
              </a:rPr>
              <a:t>Il trainer prosegue con il secondo compito utilizzando la tecnica del rasoio di Occam.</a:t>
            </a:r>
            <a:endParaRPr lang="it-IT" noProof="0" dirty="0">
              <a:latin typeface="Tw Cen MT" panose="020B0602020104020603" pitchFamily="34" charset="0"/>
            </a:endParaRPr>
          </a:p>
        </p:txBody>
      </p:sp>
      <p:sp>
        <p:nvSpPr>
          <p:cNvPr id="5" name="Rectangle 7"/>
          <p:cNvSpPr>
            <a:spLocks noGrp="1" noChangeArrowheads="1"/>
          </p:cNvSpPr>
          <p:nvPr>
            <p:ph type="sldNum" sz="quarter" idx="5"/>
          </p:nvPr>
        </p:nvSpPr>
        <p:spPr>
          <a:xfrm>
            <a:off x="0" y="9445928"/>
            <a:ext cx="6810375" cy="496586"/>
          </a:xfrm>
          <a:noFill/>
        </p:spPr>
        <p:txBody>
          <a:bodyPr/>
          <a:lstStyle/>
          <a:p>
            <a:pPr algn="l" defTabSz="952714" rtl="0"/>
            <a:r>
              <a:rPr lang="it-IT" b="0" i="0" u="none">
                <a:latin typeface="Tw Cen MT" pitchFamily="34" charset="0"/>
              </a:rPr>
              <a:t>U1-E2-</a:t>
            </a:r>
            <a:fld id="{4DFCE603-D661-40D4-B6D7-FD7DFB56CAB4}" type="slidenum">
              <a:rPr>
                <a:latin typeface="Tw Cen MT" pitchFamily="34" charset="0"/>
              </a:rPr>
              <a:pPr algn="l" defTabSz="952714" rtl="0"/>
              <a:t>17</a:t>
            </a:fld>
            <a:endParaRPr lang="it-IT" noProof="1" smtClean="0">
              <a:latin typeface="Tw Cen MT" pitchFamily="34" charset="0"/>
            </a:endParaRPr>
          </a:p>
        </p:txBody>
      </p:sp>
    </p:spTree>
    <p:extLst>
      <p:ext uri="{BB962C8B-B14F-4D97-AF65-F5344CB8AC3E}">
        <p14:creationId xmlns:p14="http://schemas.microsoft.com/office/powerpoint/2010/main" xmlns="" val="334066245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Zástupný symbol pro obrázek snímku 1"/>
          <p:cNvSpPr>
            <a:spLocks noGrp="1" noRot="1" noChangeAspect="1" noTextEdit="1"/>
          </p:cNvSpPr>
          <p:nvPr>
            <p:ph type="sldImg"/>
          </p:nvPr>
        </p:nvSpPr>
        <p:spPr>
          <a:ln/>
        </p:spPr>
      </p:sp>
      <p:sp>
        <p:nvSpPr>
          <p:cNvPr id="137219" name="Zástupný symbol pro poznámky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pPr algn="l" rtl="0"/>
            <a:r>
              <a:rPr lang="it-IT" b="0" i="0" u="none">
                <a:latin typeface="Tw Cen MT" panose="020B0602020104020603" pitchFamily="34" charset="0"/>
              </a:rPr>
              <a:t>Adesso avete scelto un’idea. E</a:t>
            </a:r>
            <a:r>
              <a:rPr lang="it-IT" b="0" i="0" u="none" baseline="0">
                <a:latin typeface="Tw Cen MT" panose="020B0602020104020603" pitchFamily="34" charset="0"/>
              </a:rPr>
              <a:t> adesso? RACCOLTA DELLE INFORMAZIONI</a:t>
            </a:r>
            <a:endParaRPr lang="it-IT" noProof="0" dirty="0">
              <a:latin typeface="Tw Cen MT" panose="020B0602020104020603" pitchFamily="34" charset="0"/>
            </a:endParaRPr>
          </a:p>
        </p:txBody>
      </p:sp>
      <p:sp>
        <p:nvSpPr>
          <p:cNvPr id="5" name="Rectangle 7"/>
          <p:cNvSpPr>
            <a:spLocks noGrp="1" noChangeArrowheads="1"/>
          </p:cNvSpPr>
          <p:nvPr>
            <p:ph type="sldNum" sz="quarter" idx="5"/>
          </p:nvPr>
        </p:nvSpPr>
        <p:spPr>
          <a:xfrm>
            <a:off x="0" y="9445928"/>
            <a:ext cx="6810375" cy="496586"/>
          </a:xfrm>
          <a:noFill/>
        </p:spPr>
        <p:txBody>
          <a:bodyPr/>
          <a:lstStyle/>
          <a:p>
            <a:pPr algn="l" defTabSz="952714" rtl="0"/>
            <a:r>
              <a:rPr lang="it-IT" b="0" i="0" u="none">
                <a:latin typeface="Tw Cen MT" pitchFamily="34" charset="0"/>
              </a:rPr>
              <a:t>U1-E2-</a:t>
            </a:r>
            <a:fld id="{4DFCE603-D661-40D4-B6D7-FD7DFB56CAB4}" type="slidenum">
              <a:rPr>
                <a:latin typeface="Tw Cen MT" pitchFamily="34" charset="0"/>
              </a:rPr>
              <a:pPr algn="l" defTabSz="952714" rtl="0"/>
              <a:t>18</a:t>
            </a:fld>
            <a:endParaRPr lang="it-IT" noProof="1" smtClean="0">
              <a:latin typeface="Tw Cen MT" pitchFamily="34" charset="0"/>
            </a:endParaRPr>
          </a:p>
        </p:txBody>
      </p:sp>
    </p:spTree>
    <p:extLst>
      <p:ext uri="{BB962C8B-B14F-4D97-AF65-F5344CB8AC3E}">
        <p14:creationId xmlns:p14="http://schemas.microsoft.com/office/powerpoint/2010/main" xmlns="" val="115567546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Zástupný symbol pro obrázek snímku 1"/>
          <p:cNvSpPr>
            <a:spLocks noGrp="1" noRot="1" noChangeAspect="1" noTextEdit="1"/>
          </p:cNvSpPr>
          <p:nvPr>
            <p:ph type="sldImg"/>
          </p:nvPr>
        </p:nvSpPr>
        <p:spPr>
          <a:ln/>
        </p:spPr>
      </p:sp>
      <p:sp>
        <p:nvSpPr>
          <p:cNvPr id="146435" name="Zástupný symbol pro poznámky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pPr algn="l" rtl="0"/>
            <a:r>
              <a:rPr lang="it-IT" b="0" i="0" u="none">
                <a:latin typeface="Tw Cen MT" panose="020B0602020104020603" pitchFamily="34" charset="0"/>
              </a:rPr>
              <a:t>Adesso dovrete trovare quante più informazioni disponibili sull’idea da voi scelta.</a:t>
            </a:r>
            <a:r>
              <a:rPr lang="it-IT" b="0" i="0" u="none" baseline="0">
                <a:latin typeface="Tw Cen MT" panose="020B0602020104020603" pitchFamily="34" charset="0"/>
              </a:rPr>
              <a:t> </a:t>
            </a:r>
            <a:endParaRPr lang="it-IT" noProof="0" dirty="0">
              <a:latin typeface="Tw Cen MT" panose="020B0602020104020603" pitchFamily="34" charset="0"/>
            </a:endParaRPr>
          </a:p>
        </p:txBody>
      </p:sp>
      <p:sp>
        <p:nvSpPr>
          <p:cNvPr id="5" name="Rectangle 7"/>
          <p:cNvSpPr>
            <a:spLocks noGrp="1" noChangeArrowheads="1"/>
          </p:cNvSpPr>
          <p:nvPr>
            <p:ph type="sldNum" sz="quarter" idx="5"/>
          </p:nvPr>
        </p:nvSpPr>
        <p:spPr>
          <a:xfrm>
            <a:off x="0" y="9445928"/>
            <a:ext cx="6810375" cy="496586"/>
          </a:xfrm>
          <a:noFill/>
        </p:spPr>
        <p:txBody>
          <a:bodyPr/>
          <a:lstStyle/>
          <a:p>
            <a:pPr algn="l" defTabSz="952714" rtl="0"/>
            <a:r>
              <a:rPr lang="it-IT" b="0" i="0" u="none">
                <a:latin typeface="Tw Cen MT" pitchFamily="34" charset="0"/>
              </a:rPr>
              <a:t>U1-E2-</a:t>
            </a:r>
            <a:fld id="{4DFCE603-D661-40D4-B6D7-FD7DFB56CAB4}" type="slidenum">
              <a:rPr>
                <a:latin typeface="Tw Cen MT" pitchFamily="34" charset="0"/>
              </a:rPr>
              <a:pPr algn="l" defTabSz="952714" rtl="0"/>
              <a:t>19</a:t>
            </a:fld>
            <a:endParaRPr lang="it-IT" noProof="1" smtClean="0">
              <a:latin typeface="Tw Cen MT" pitchFamily="34" charset="0"/>
            </a:endParaRPr>
          </a:p>
        </p:txBody>
      </p:sp>
    </p:spTree>
    <p:extLst>
      <p:ext uri="{BB962C8B-B14F-4D97-AF65-F5344CB8AC3E}">
        <p14:creationId xmlns:p14="http://schemas.microsoft.com/office/powerpoint/2010/main" xmlns="" val="23012140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Espace réservé de l'image des diapositives 1"/>
          <p:cNvSpPr>
            <a:spLocks noGrp="1" noRot="1" noChangeAspect="1" noTextEdit="1"/>
          </p:cNvSpPr>
          <p:nvPr>
            <p:ph type="sldImg"/>
          </p:nvPr>
        </p:nvSpPr>
        <p:spPr>
          <a:xfrm>
            <a:off x="920750" y="746125"/>
            <a:ext cx="4968875" cy="3727450"/>
          </a:xfrm>
          <a:ln/>
        </p:spPr>
      </p:sp>
      <p:sp>
        <p:nvSpPr>
          <p:cNvPr id="86019" name="Espace réservé des commentaires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algn="l" rtl="0"/>
            <a:r>
              <a:rPr lang="it-IT" b="0" i="0" u="none" dirty="0">
                <a:latin typeface="Tw Cen MT" panose="020B0602020104020603" pitchFamily="34" charset="0"/>
              </a:rPr>
              <a:t>Gli obiettivi di questo corso consistono nell’insegnare ai partecipanti ad applicare le tecniche sistematiche per ricercare soluzioni innovative a problemi concreti.</a:t>
            </a:r>
          </a:p>
          <a:p>
            <a:pPr algn="l" rtl="0">
              <a:buFontTx/>
              <a:buChar char="-"/>
            </a:pPr>
            <a:endParaRPr lang="it-IT" dirty="0" smtClean="0">
              <a:latin typeface="Tw Cen MT" panose="020B0602020104020603" pitchFamily="34" charset="0"/>
            </a:endParaRPr>
          </a:p>
          <a:p>
            <a:pPr algn="l" rtl="0"/>
            <a:r>
              <a:rPr lang="it-IT" b="0" i="0" u="none" dirty="0">
                <a:latin typeface="Tw Cen MT" panose="020B0602020104020603" pitchFamily="34" charset="0"/>
              </a:rPr>
              <a:t>Al termine di questa sessione, i partecipanti avranno</a:t>
            </a:r>
            <a:endParaRPr lang="it-IT" dirty="0">
              <a:latin typeface="Tw Cen MT" panose="020B0602020104020603" pitchFamily="34" charset="0"/>
            </a:endParaRPr>
          </a:p>
          <a:p>
            <a:pPr lvl="1" algn="l" rtl="0"/>
            <a:r>
              <a:rPr lang="it-IT" b="0" i="0" u="none" dirty="0">
                <a:latin typeface="Tw Cen MT" panose="020B0602020104020603" pitchFamily="34" charset="0"/>
              </a:rPr>
              <a:t>imparato il processo di </a:t>
            </a:r>
            <a:r>
              <a:rPr lang="it-IT" b="0" i="0" u="none" dirty="0" err="1">
                <a:latin typeface="Tw Cen MT" panose="020B0602020104020603" pitchFamily="34" charset="0"/>
              </a:rPr>
              <a:t>problem-solving</a:t>
            </a:r>
            <a:r>
              <a:rPr lang="it-IT" b="0" i="0" u="none" dirty="0">
                <a:latin typeface="Tw Cen MT" panose="020B0602020104020603" pitchFamily="34" charset="0"/>
              </a:rPr>
              <a:t>;</a:t>
            </a:r>
            <a:endParaRPr lang="it-IT" dirty="0">
              <a:latin typeface="Tw Cen MT" panose="020B0602020104020603" pitchFamily="34" charset="0"/>
            </a:endParaRPr>
          </a:p>
          <a:p>
            <a:pPr marL="441838" lvl="1" algn="l" defTabSz="883676" rtl="0">
              <a:defRPr/>
            </a:pPr>
            <a:r>
              <a:rPr lang="it-IT" b="0" i="0" u="none" dirty="0">
                <a:latin typeface="Tw Cen MT" panose="020B0602020104020603" pitchFamily="34" charset="0"/>
              </a:rPr>
              <a:t>imparato le tecniche specifiche che aiutano a definire l’idea, suggerire </a:t>
            </a:r>
            <a:r>
              <a:rPr lang="it-IT" b="0" i="0" u="none" dirty="0" smtClean="0">
                <a:latin typeface="Tw Cen MT" panose="020B0602020104020603" pitchFamily="34" charset="0"/>
              </a:rPr>
              <a:t>soluzioni </a:t>
            </a:r>
            <a:r>
              <a:rPr lang="it-IT" b="0" i="0" u="none" dirty="0">
                <a:latin typeface="Tw Cen MT" panose="020B0602020104020603" pitchFamily="34" charset="0"/>
              </a:rPr>
              <a:t>tenendo conto delle varie opzioni, </a:t>
            </a:r>
            <a:r>
              <a:rPr lang="it-IT" b="0" i="0" u="none" dirty="0" smtClean="0">
                <a:latin typeface="Tw Cen MT" panose="020B0602020104020603" pitchFamily="34" charset="0"/>
              </a:rPr>
              <a:t>scegliere </a:t>
            </a:r>
            <a:r>
              <a:rPr lang="it-IT" b="0" i="0" u="none" dirty="0">
                <a:latin typeface="Tw Cen MT" panose="020B0602020104020603" pitchFamily="34" charset="0"/>
              </a:rPr>
              <a:t>la migliore, </a:t>
            </a:r>
            <a:r>
              <a:rPr lang="it-IT" b="0" i="0" u="none" dirty="0" smtClean="0">
                <a:latin typeface="Tw Cen MT" panose="020B0602020104020603" pitchFamily="34" charset="0"/>
              </a:rPr>
              <a:t>e ad </a:t>
            </a:r>
            <a:r>
              <a:rPr lang="it-IT" b="0" i="0" u="none" dirty="0">
                <a:latin typeface="Tw Cen MT" panose="020B0602020104020603" pitchFamily="34" charset="0"/>
              </a:rPr>
              <a:t>implementare e valutare la propria idea;</a:t>
            </a:r>
            <a:endParaRPr lang="it-IT" dirty="0">
              <a:latin typeface="Tw Cen MT" panose="020B0602020104020603" pitchFamily="34" charset="0"/>
            </a:endParaRPr>
          </a:p>
          <a:p>
            <a:pPr lvl="1" algn="l" rtl="0"/>
            <a:r>
              <a:rPr lang="it-IT" b="0" i="0" u="none" dirty="0">
                <a:latin typeface="Tw Cen MT" panose="020B0602020104020603" pitchFamily="34" charset="0"/>
              </a:rPr>
              <a:t>compreso che lo stesso problema può essere visto da diverse angolazioni.</a:t>
            </a:r>
            <a:endParaRPr lang="it-IT" dirty="0">
              <a:latin typeface="Tw Cen MT" panose="020B0602020104020603" pitchFamily="34" charset="0"/>
            </a:endParaRPr>
          </a:p>
          <a:p>
            <a:pPr algn="l" rtl="0"/>
            <a:r>
              <a:rPr lang="it-IT" b="0" i="0" u="none" dirty="0">
                <a:latin typeface="Tw Cen MT" panose="020B0602020104020603" pitchFamily="34" charset="0"/>
              </a:rPr>
              <a:t> </a:t>
            </a:r>
            <a:endParaRPr lang="it-IT" dirty="0">
              <a:latin typeface="Tw Cen MT" panose="020B0602020104020603" pitchFamily="34" charset="0"/>
            </a:endParaRPr>
          </a:p>
          <a:p>
            <a:pPr algn="l" rtl="0">
              <a:buFontTx/>
              <a:buChar char="-"/>
            </a:pPr>
            <a:endParaRPr lang="it-IT" dirty="0">
              <a:latin typeface="Tw Cen MT" panose="020B0602020104020603" pitchFamily="34" charset="0"/>
            </a:endParaRPr>
          </a:p>
        </p:txBody>
      </p:sp>
      <p:sp>
        <p:nvSpPr>
          <p:cNvPr id="86020"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57316" eaLnBrk="0" hangingPunct="0">
              <a:defRPr sz="2700" u="sng">
                <a:solidFill>
                  <a:schemeClr val="tx1"/>
                </a:solidFill>
                <a:latin typeface="Times New Roman" charset="0"/>
                <a:ea typeface="ＭＳ Ｐゴシック" charset="0"/>
              </a:defRPr>
            </a:lvl1pPr>
            <a:lvl2pPr marL="717987" indent="-276149" defTabSz="957316" eaLnBrk="0" hangingPunct="0">
              <a:defRPr sz="2700" u="sng">
                <a:solidFill>
                  <a:schemeClr val="tx1"/>
                </a:solidFill>
                <a:latin typeface="Times New Roman" charset="0"/>
                <a:ea typeface="ＭＳ Ｐゴシック" charset="0"/>
              </a:defRPr>
            </a:lvl2pPr>
            <a:lvl3pPr marL="1104595" indent="-220919" defTabSz="957316" eaLnBrk="0" hangingPunct="0">
              <a:defRPr sz="2700" u="sng">
                <a:solidFill>
                  <a:schemeClr val="tx1"/>
                </a:solidFill>
                <a:latin typeface="Times New Roman" charset="0"/>
                <a:ea typeface="ＭＳ Ｐゴシック" charset="0"/>
              </a:defRPr>
            </a:lvl3pPr>
            <a:lvl4pPr marL="1546433" indent="-220919" defTabSz="957316" eaLnBrk="0" hangingPunct="0">
              <a:defRPr sz="2700" u="sng">
                <a:solidFill>
                  <a:schemeClr val="tx1"/>
                </a:solidFill>
                <a:latin typeface="Times New Roman" charset="0"/>
                <a:ea typeface="ＭＳ Ｐゴシック" charset="0"/>
              </a:defRPr>
            </a:lvl4pPr>
            <a:lvl5pPr marL="1988271" indent="-220919" defTabSz="957316" eaLnBrk="0" hangingPunct="0">
              <a:defRPr sz="2700" u="sng">
                <a:solidFill>
                  <a:schemeClr val="tx1"/>
                </a:solidFill>
                <a:latin typeface="Times New Roman" charset="0"/>
                <a:ea typeface="ＭＳ Ｐゴシック" charset="0"/>
              </a:defRPr>
            </a:lvl5pPr>
            <a:lvl6pPr marL="2430109" indent="-220919" defTabSz="957316" eaLnBrk="0" fontAlgn="base" hangingPunct="0">
              <a:spcBef>
                <a:spcPct val="0"/>
              </a:spcBef>
              <a:spcAft>
                <a:spcPct val="0"/>
              </a:spcAft>
              <a:defRPr sz="2700" u="sng">
                <a:solidFill>
                  <a:schemeClr val="tx1"/>
                </a:solidFill>
                <a:latin typeface="Times New Roman" charset="0"/>
                <a:ea typeface="ＭＳ Ｐゴシック" charset="0"/>
              </a:defRPr>
            </a:lvl6pPr>
            <a:lvl7pPr marL="2871948" indent="-220919" defTabSz="957316" eaLnBrk="0" fontAlgn="base" hangingPunct="0">
              <a:spcBef>
                <a:spcPct val="0"/>
              </a:spcBef>
              <a:spcAft>
                <a:spcPct val="0"/>
              </a:spcAft>
              <a:defRPr sz="2700" u="sng">
                <a:solidFill>
                  <a:schemeClr val="tx1"/>
                </a:solidFill>
                <a:latin typeface="Times New Roman" charset="0"/>
                <a:ea typeface="ＭＳ Ｐゴシック" charset="0"/>
              </a:defRPr>
            </a:lvl7pPr>
            <a:lvl8pPr marL="3313786" indent="-220919" defTabSz="957316" eaLnBrk="0" fontAlgn="base" hangingPunct="0">
              <a:spcBef>
                <a:spcPct val="0"/>
              </a:spcBef>
              <a:spcAft>
                <a:spcPct val="0"/>
              </a:spcAft>
              <a:defRPr sz="2700" u="sng">
                <a:solidFill>
                  <a:schemeClr val="tx1"/>
                </a:solidFill>
                <a:latin typeface="Times New Roman" charset="0"/>
                <a:ea typeface="ＭＳ Ｐゴシック" charset="0"/>
              </a:defRPr>
            </a:lvl8pPr>
            <a:lvl9pPr marL="3755624" indent="-220919" defTabSz="957316" eaLnBrk="0" fontAlgn="base" hangingPunct="0">
              <a:spcBef>
                <a:spcPct val="0"/>
              </a:spcBef>
              <a:spcAft>
                <a:spcPct val="0"/>
              </a:spcAft>
              <a:defRPr sz="2700" u="sng">
                <a:solidFill>
                  <a:schemeClr val="tx1"/>
                </a:solidFill>
                <a:latin typeface="Times New Roman" charset="0"/>
                <a:ea typeface="ＭＳ Ｐゴシック" charset="0"/>
              </a:defRPr>
            </a:lvl9pPr>
          </a:lstStyle>
          <a:p>
            <a:pPr algn="l" rtl="0"/>
            <a:r>
              <a:rPr lang="it-IT" sz="1500" b="0" i="0" u="none">
                <a:solidFill>
                  <a:srgbClr val="000099"/>
                </a:solidFill>
                <a:latin typeface="Tw Cen MT" charset="0"/>
              </a:rPr>
              <a:t>U1-E2-</a:t>
            </a:r>
            <a:fld id="{182AD69B-D529-4548-AC65-BD5659D07F81}" type="slidenum">
              <a:rPr sz="1500" u="none">
                <a:solidFill>
                  <a:srgbClr val="000099"/>
                </a:solidFill>
                <a:latin typeface="Tw Cen MT" charset="0"/>
              </a:rPr>
              <a:pPr algn="l" rtl="0"/>
              <a:t>2</a:t>
            </a:fld>
            <a:endParaRPr sz="1500" u="none" noProof="1">
              <a:solidFill>
                <a:srgbClr val="000099"/>
              </a:solidFill>
              <a:latin typeface="Tw Cen MT" charset="0"/>
            </a:endParaRPr>
          </a:p>
        </p:txBody>
      </p:sp>
    </p:spTree>
    <p:extLst>
      <p:ext uri="{BB962C8B-B14F-4D97-AF65-F5344CB8AC3E}">
        <p14:creationId xmlns:p14="http://schemas.microsoft.com/office/powerpoint/2010/main" xmlns="" val="301774077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Zástupný symbol pro obrázek snímku 1"/>
          <p:cNvSpPr>
            <a:spLocks noGrp="1" noRot="1" noChangeAspect="1" noTextEdit="1"/>
          </p:cNvSpPr>
          <p:nvPr>
            <p:ph type="sldImg"/>
          </p:nvPr>
        </p:nvSpPr>
        <p:spPr>
          <a:ln/>
        </p:spPr>
      </p:sp>
      <p:sp>
        <p:nvSpPr>
          <p:cNvPr id="150531" name="Zástupný symbol pro poznámky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pPr algn="l" defTabSz="883676" rtl="0">
              <a:defRPr/>
            </a:pPr>
            <a:r>
              <a:rPr lang="it-IT" b="0" i="0" u="none" dirty="0">
                <a:latin typeface="Tw Cen MT" panose="020B0602020104020603" pitchFamily="34" charset="0"/>
              </a:rPr>
              <a:t>Il trainer spiega la tecnica delle 5W + 1H: </a:t>
            </a:r>
          </a:p>
          <a:p>
            <a:pPr algn="l" rtl="0"/>
            <a:r>
              <a:rPr lang="it-IT" b="0" i="1" u="none" dirty="0">
                <a:latin typeface="Tw Cen MT" panose="020B0602020104020603" pitchFamily="34" charset="0"/>
              </a:rPr>
              <a:t>Porre le giuste domande non è semplice; questa sezione teorica dovrebbe aiutarvi.</a:t>
            </a:r>
            <a:endParaRPr lang="it-IT" dirty="0">
              <a:latin typeface="Tw Cen MT" panose="020B0602020104020603" pitchFamily="34" charset="0"/>
            </a:endParaRPr>
          </a:p>
          <a:p>
            <a:pPr algn="l" rtl="0"/>
            <a:r>
              <a:rPr lang="it-IT" b="0" i="0" u="none" dirty="0">
                <a:latin typeface="Tw Cen MT" panose="020B0602020104020603" pitchFamily="34" charset="0"/>
              </a:rPr>
              <a:t> </a:t>
            </a:r>
            <a:endParaRPr lang="it-IT" b="1" dirty="0">
              <a:latin typeface="Tw Cen MT" panose="020B0602020104020603" pitchFamily="34" charset="0"/>
            </a:endParaRPr>
          </a:p>
          <a:p>
            <a:pPr algn="l" rtl="0"/>
            <a:r>
              <a:rPr lang="it-IT" b="0" i="0" u="none" dirty="0">
                <a:latin typeface="Tw Cen MT" panose="020B0602020104020603" pitchFamily="34" charset="0"/>
              </a:rPr>
              <a:t>Ci siamo trovati di fronte a un problema e abbiamo cominciato ad affrontarlo immediatamente.  Niente di che - in genere, avete visto tutto già prima. Forse delle cose hanno funzionato e forse altre no. È sempre meglio controllare le cose prima di cominciare. Adesso impareremo un metodo semplice e utile che può aiutarvi nel </a:t>
            </a:r>
            <a:r>
              <a:rPr lang="it-IT" b="0" i="0" u="none" dirty="0" err="1">
                <a:latin typeface="Tw Cen MT" panose="020B0602020104020603" pitchFamily="34" charset="0"/>
              </a:rPr>
              <a:t>problem-solving</a:t>
            </a:r>
            <a:r>
              <a:rPr lang="it-IT" b="0" i="0" u="none" dirty="0">
                <a:latin typeface="Tw Cen MT" panose="020B0602020104020603" pitchFamily="34" charset="0"/>
              </a:rPr>
              <a:t>. Si chiama </a:t>
            </a:r>
            <a:r>
              <a:rPr lang="it-IT" b="1" i="0" u="none" dirty="0">
                <a:latin typeface="Tw Cen MT" panose="020B0602020104020603" pitchFamily="34" charset="0"/>
              </a:rPr>
              <a:t>5W+1H</a:t>
            </a:r>
            <a:r>
              <a:rPr lang="it-IT" b="0" i="0" u="none" dirty="0">
                <a:latin typeface="Tw Cen MT" panose="020B0602020104020603" pitchFamily="34" charset="0"/>
              </a:rPr>
              <a:t>.  </a:t>
            </a:r>
            <a:endParaRPr lang="it-IT" dirty="0">
              <a:latin typeface="Tw Cen MT" panose="020B0602020104020603" pitchFamily="34" charset="0"/>
            </a:endParaRPr>
          </a:p>
          <a:p>
            <a:pPr algn="l" rtl="0"/>
            <a:r>
              <a:rPr lang="it-IT" b="0" i="0" u="none" dirty="0">
                <a:latin typeface="Tw Cen MT" panose="020B0602020104020603" pitchFamily="34" charset="0"/>
              </a:rPr>
              <a:t>Il suo scopo è quello di chiarire il problema, analizzarlo e risolverlo. Si basa su cinque domande di base.</a:t>
            </a:r>
            <a:endParaRPr lang="it-IT" dirty="0">
              <a:latin typeface="Tw Cen MT" panose="020B0602020104020603" pitchFamily="34" charset="0"/>
            </a:endParaRPr>
          </a:p>
          <a:p>
            <a:pPr algn="l" defTabSz="883676" rtl="0">
              <a:defRPr/>
            </a:pPr>
            <a:endParaRPr lang="it-IT" dirty="0">
              <a:latin typeface="Tw Cen MT" panose="020B0602020104020603" pitchFamily="34" charset="0"/>
            </a:endParaRPr>
          </a:p>
          <a:p>
            <a:pPr algn="l" defTabSz="883676" rtl="0">
              <a:defRPr/>
            </a:pPr>
            <a:endParaRPr lang="it-IT" dirty="0">
              <a:latin typeface="Tw Cen MT" panose="020B0602020104020603" pitchFamily="34" charset="0"/>
            </a:endParaRPr>
          </a:p>
          <a:p>
            <a:pPr algn="l" defTabSz="883676" rtl="0">
              <a:defRPr/>
            </a:pPr>
            <a:endParaRPr lang="it-IT" dirty="0">
              <a:latin typeface="Tw Cen MT" panose="020B0602020104020603" pitchFamily="34" charset="0"/>
            </a:endParaRPr>
          </a:p>
          <a:p>
            <a:pPr algn="l" defTabSz="883676" rtl="0">
              <a:defRPr/>
            </a:pPr>
            <a:r>
              <a:rPr lang="it-IT" b="0" i="0" u="none" dirty="0">
                <a:latin typeface="Tw Cen MT" panose="020B0602020104020603" pitchFamily="34" charset="0"/>
              </a:rPr>
              <a:t>Lo scopo del metodo delle 5W + 1H è quello di analizzare il problema. E lo fa con domande sistematiche in una serie di categorie. Questo metodo contribuisce a etichettare il problema e comprendere i collegamenti. Come già sappiamo, una corretta definizione è un prerequisito per una corretta soluzione di un problema.</a:t>
            </a:r>
            <a:endParaRPr lang="it-IT" dirty="0">
              <a:latin typeface="Tw Cen MT" panose="020B0602020104020603" pitchFamily="34" charset="0"/>
            </a:endParaRPr>
          </a:p>
          <a:p>
            <a:endParaRPr lang="it-IT" noProof="0" dirty="0">
              <a:latin typeface="Tw Cen MT" panose="020B0602020104020603" pitchFamily="34" charset="0"/>
            </a:endParaRPr>
          </a:p>
        </p:txBody>
      </p:sp>
      <p:sp>
        <p:nvSpPr>
          <p:cNvPr id="5" name="Rectangle 7"/>
          <p:cNvSpPr>
            <a:spLocks noGrp="1" noChangeArrowheads="1"/>
          </p:cNvSpPr>
          <p:nvPr>
            <p:ph type="sldNum" sz="quarter" idx="5"/>
          </p:nvPr>
        </p:nvSpPr>
        <p:spPr>
          <a:xfrm>
            <a:off x="0" y="9445928"/>
            <a:ext cx="6810375" cy="496586"/>
          </a:xfrm>
          <a:noFill/>
        </p:spPr>
        <p:txBody>
          <a:bodyPr/>
          <a:lstStyle/>
          <a:p>
            <a:pPr algn="l" defTabSz="952714" rtl="0"/>
            <a:r>
              <a:rPr lang="it-IT" b="0" i="0" u="none">
                <a:latin typeface="Tw Cen MT" pitchFamily="34" charset="0"/>
              </a:rPr>
              <a:t>U1-E2-</a:t>
            </a:r>
            <a:fld id="{4DFCE603-D661-40D4-B6D7-FD7DFB56CAB4}" type="slidenum">
              <a:rPr>
                <a:latin typeface="Tw Cen MT" pitchFamily="34" charset="0"/>
              </a:rPr>
              <a:pPr algn="l" defTabSz="952714" rtl="0"/>
              <a:t>20</a:t>
            </a:fld>
            <a:endParaRPr lang="it-IT" noProof="1" smtClean="0">
              <a:latin typeface="Tw Cen MT" pitchFamily="34" charset="0"/>
            </a:endParaRPr>
          </a:p>
        </p:txBody>
      </p:sp>
    </p:spTree>
    <p:extLst>
      <p:ext uri="{BB962C8B-B14F-4D97-AF65-F5344CB8AC3E}">
        <p14:creationId xmlns:p14="http://schemas.microsoft.com/office/powerpoint/2010/main" xmlns="" val="24973828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Zástupný symbol pro obrázek snímku 1"/>
          <p:cNvSpPr>
            <a:spLocks noGrp="1" noRot="1" noChangeAspect="1" noTextEdit="1"/>
          </p:cNvSpPr>
          <p:nvPr>
            <p:ph type="sldImg"/>
          </p:nvPr>
        </p:nvSpPr>
        <p:spPr>
          <a:ln/>
        </p:spPr>
      </p:sp>
      <p:sp>
        <p:nvSpPr>
          <p:cNvPr id="151555" name="Zástupný symbol pro poznámky 2"/>
          <p:cNvSpPr>
            <a:spLocks noGrp="1"/>
          </p:cNvSpPr>
          <p:nvPr>
            <p:ph type="body" idx="1"/>
          </p:nvPr>
        </p:nvSpPr>
        <p:spPr>
          <a:xfrm>
            <a:off x="596875" y="4467200"/>
            <a:ext cx="5733691" cy="4473900"/>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pPr algn="l" rtl="0">
              <a:spcBef>
                <a:spcPts val="0"/>
              </a:spcBef>
            </a:pPr>
            <a:r>
              <a:rPr lang="it-IT" sz="1000" b="0" i="1" u="none" dirty="0"/>
              <a:t>Il trainer spiega il diagramma di </a:t>
            </a:r>
            <a:r>
              <a:rPr lang="it-IT" sz="1000" b="0" i="1" u="none" dirty="0" err="1"/>
              <a:t>Ishikawa</a:t>
            </a:r>
            <a:r>
              <a:rPr lang="it-IT" sz="1000" b="0" i="1" u="none" dirty="0"/>
              <a:t>:</a:t>
            </a:r>
          </a:p>
          <a:p>
            <a:pPr algn="l" rtl="0">
              <a:spcBef>
                <a:spcPts val="0"/>
              </a:spcBef>
            </a:pPr>
            <a:r>
              <a:rPr lang="it-IT" sz="1000" b="0" i="1" u="none" dirty="0"/>
              <a:t>Esistono vari metodi che possono aiutarvi nel </a:t>
            </a:r>
            <a:r>
              <a:rPr lang="it-IT" sz="1000" b="0" i="1" u="none" dirty="0" err="1"/>
              <a:t>problem-solving</a:t>
            </a:r>
            <a:r>
              <a:rPr lang="it-IT" sz="1000" b="0" i="1" u="none" dirty="0"/>
              <a:t>.</a:t>
            </a:r>
            <a:r>
              <a:rPr lang="it-IT" sz="1000" b="0" i="0" u="none" dirty="0"/>
              <a:t> </a:t>
            </a:r>
            <a:r>
              <a:rPr lang="it-IT" sz="1000" b="0" i="1" u="none" dirty="0"/>
              <a:t>Il diagramma di </a:t>
            </a:r>
            <a:r>
              <a:rPr lang="it-IT" sz="1000" b="0" i="1" u="none" dirty="0" err="1"/>
              <a:t>Ishikawa</a:t>
            </a:r>
            <a:r>
              <a:rPr lang="it-IT" sz="1000" b="0" i="1" u="none" dirty="0"/>
              <a:t> </a:t>
            </a:r>
            <a:r>
              <a:rPr lang="it-IT" sz="1000" b="0" i="1" u="none" dirty="0" smtClean="0"/>
              <a:t>, che </a:t>
            </a:r>
            <a:r>
              <a:rPr lang="it-IT" sz="1000" b="0" i="1" u="none" dirty="0"/>
              <a:t>guarda alle cause dei problemi </a:t>
            </a:r>
            <a:r>
              <a:rPr lang="it-IT" sz="1000" b="0" i="1" u="none" dirty="0" smtClean="0"/>
              <a:t>, è </a:t>
            </a:r>
            <a:r>
              <a:rPr lang="it-IT" sz="1000" b="0" i="1" u="none" dirty="0"/>
              <a:t>uno di questi e lo affrontiamo in questa sezione teorica.</a:t>
            </a:r>
            <a:endParaRPr lang="it-IT" sz="1000" dirty="0"/>
          </a:p>
          <a:p>
            <a:pPr algn="l" rtl="0">
              <a:spcBef>
                <a:spcPts val="0"/>
              </a:spcBef>
            </a:pPr>
            <a:r>
              <a:rPr lang="it-IT" sz="1000" b="0" i="0" u="none" dirty="0"/>
              <a:t>  </a:t>
            </a:r>
            <a:endParaRPr lang="it-IT" sz="1000" dirty="0"/>
          </a:p>
          <a:p>
            <a:pPr algn="l" rtl="0">
              <a:spcBef>
                <a:spcPts val="0"/>
              </a:spcBef>
            </a:pPr>
            <a:r>
              <a:rPr lang="it-IT" sz="1000" b="0" i="0" u="none" dirty="0"/>
              <a:t>Una delle cause principali di un </a:t>
            </a:r>
            <a:r>
              <a:rPr lang="it-IT" sz="1000" b="0" i="0" u="none" dirty="0" err="1"/>
              <a:t>problem-solving</a:t>
            </a:r>
            <a:r>
              <a:rPr lang="it-IT" sz="1000" b="0" i="0" u="none" dirty="0"/>
              <a:t> non riuscito è la diagnosi errata delle cause reali. Spesso affrontiamo i sintomi piuttosto che i problemi reali. La maggior parte dei problemi di un’azienda tende ad avere molteplici cause e quindi questi problemi possono essere affrontati in vari modi. Tendiamo a considerare i problemi solo dal punto di vista di cause ovvie e non consideriamo, quindi, tutti gli aspetti. Possiamo evitare questa limitazione analizzando di più il problema, definendo le caratteristiche di base e ricercando la sua vera essenza, che comprende l’identificazione delle cause e gli obiettivi della sua soluzione.</a:t>
            </a:r>
            <a:endParaRPr lang="it-IT" sz="1000" dirty="0"/>
          </a:p>
          <a:p>
            <a:pPr algn="l" rtl="0">
              <a:spcBef>
                <a:spcPts val="0"/>
              </a:spcBef>
            </a:pPr>
            <a:r>
              <a:rPr lang="it-IT" sz="1000" b="0" i="0" u="none" dirty="0"/>
              <a:t> </a:t>
            </a:r>
            <a:endParaRPr lang="it-IT" sz="1000" dirty="0"/>
          </a:p>
          <a:p>
            <a:pPr algn="l" rtl="0">
              <a:spcBef>
                <a:spcPts val="0"/>
              </a:spcBef>
            </a:pPr>
            <a:r>
              <a:rPr lang="it-IT" sz="1000" b="0" i="0" u="none" dirty="0"/>
              <a:t>Il diagramma di </a:t>
            </a:r>
            <a:r>
              <a:rPr lang="it-IT" sz="1000" b="0" i="0" u="none" dirty="0" err="1"/>
              <a:t>Ishikawa</a:t>
            </a:r>
            <a:r>
              <a:rPr lang="it-IT" sz="1000" b="0" i="0" u="none" dirty="0"/>
              <a:t> è stato creato dal sociologo </a:t>
            </a:r>
            <a:r>
              <a:rPr lang="it-IT" sz="1000" b="0" i="0" u="none" dirty="0" err="1"/>
              <a:t>Kaoro</a:t>
            </a:r>
            <a:r>
              <a:rPr lang="it-IT" sz="1000" b="0" i="0" u="none" dirty="0"/>
              <a:t> </a:t>
            </a:r>
            <a:r>
              <a:rPr lang="it-IT" sz="1000" b="0" i="0" u="none" dirty="0" err="1"/>
              <a:t>Ishikawa</a:t>
            </a:r>
            <a:r>
              <a:rPr lang="it-IT" sz="1000" b="0" i="0" u="none" dirty="0"/>
              <a:t>, che è stato uno dei pionieri dei circoli di qualità in Giappone negli anni Cinquanta; consente di separare le cause dalle conseguenze e di considerare l’intero problema. Il diagramma delle cause e delle conseguenze dovrebbe essere la prima fase del processo di identificazione della soluzione dei problemi che possono avere molteplici cause. La sua esecuzione è semplice e può essere facilmente compresa, il che permette a più dipendenti di essere coinvolti nel processo di </a:t>
            </a:r>
            <a:r>
              <a:rPr lang="it-IT" sz="1000" b="0" i="0" u="none" dirty="0" err="1"/>
              <a:t>problem-solving</a:t>
            </a:r>
            <a:r>
              <a:rPr lang="it-IT" sz="1000" b="0" i="0" u="none" dirty="0"/>
              <a:t>. L’utilizzo della “lisca di pesce” spesso offre suggerimenti che portano a soluzioni nuove e insolite.</a:t>
            </a:r>
            <a:endParaRPr lang="it-IT" sz="1000" dirty="0"/>
          </a:p>
          <a:p>
            <a:pPr algn="l" rtl="0">
              <a:spcBef>
                <a:spcPts val="0"/>
              </a:spcBef>
            </a:pPr>
            <a:r>
              <a:rPr lang="it-IT" sz="1000" b="0" i="0" u="none" dirty="0"/>
              <a:t> </a:t>
            </a:r>
            <a:endParaRPr lang="it-IT" sz="1000" dirty="0"/>
          </a:p>
          <a:p>
            <a:pPr algn="l" rtl="0">
              <a:spcBef>
                <a:spcPts val="0"/>
              </a:spcBef>
            </a:pPr>
            <a:r>
              <a:rPr lang="it-IT" sz="1000" b="0" i="0" u="none" dirty="0"/>
              <a:t>Un requisito per un diagramma efficace è il lavoro di squadra, utilizzando il brainstorming. Il lavoro dovrebbe essere coordinato da un facilitatore. Mentre prepariamo il diagramma, procediamo come segue:</a:t>
            </a:r>
            <a:endParaRPr lang="it-IT" sz="1000" dirty="0"/>
          </a:p>
          <a:p>
            <a:pPr algn="l" rtl="0">
              <a:spcBef>
                <a:spcPts val="0"/>
              </a:spcBef>
            </a:pPr>
            <a:r>
              <a:rPr lang="it-IT" sz="1000" b="0" i="0" u="none" dirty="0"/>
              <a:t> </a:t>
            </a:r>
            <a:endParaRPr lang="it-IT" sz="1000" dirty="0"/>
          </a:p>
          <a:p>
            <a:pPr algn="l" rtl="0">
              <a:spcBef>
                <a:spcPts val="0"/>
              </a:spcBef>
            </a:pPr>
            <a:r>
              <a:rPr lang="it-IT" sz="1000" b="0" i="0" u="none" dirty="0"/>
              <a:t>Innanzitutto definiamo il problema corretto (ovvero le conseguenze) e lo registriamo nella sezione corretta di un’ampia area vuota. Tracciamo la linea orizzontale principale.</a:t>
            </a:r>
            <a:endParaRPr lang="it-IT" sz="1000" b="1" dirty="0"/>
          </a:p>
          <a:p>
            <a:pPr algn="l" rtl="0">
              <a:spcBef>
                <a:spcPts val="0"/>
              </a:spcBef>
            </a:pPr>
            <a:r>
              <a:rPr lang="it-IT" sz="1000" b="0" i="0" u="none" dirty="0"/>
              <a:t> </a:t>
            </a:r>
            <a:endParaRPr lang="it-IT" sz="1000" b="1" dirty="0"/>
          </a:p>
          <a:p>
            <a:pPr algn="l" rtl="0">
              <a:spcBef>
                <a:spcPts val="0"/>
              </a:spcBef>
            </a:pPr>
            <a:r>
              <a:rPr lang="it-IT" sz="1000" b="0" i="0" u="none" dirty="0"/>
              <a:t>Sulla sinistra, registriamo le principali aree del problema; si tratta spesso di persone (altre persone o noi stessi), metodi, materiali, processi, ambiente, ecc.</a:t>
            </a:r>
            <a:endParaRPr lang="it-IT" sz="1000" b="1" dirty="0"/>
          </a:p>
          <a:p>
            <a:pPr algn="l" rtl="0">
              <a:spcBef>
                <a:spcPts val="0"/>
              </a:spcBef>
            </a:pPr>
            <a:r>
              <a:rPr lang="it-IT" sz="1000" b="0" i="0" u="none" dirty="0"/>
              <a:t> </a:t>
            </a:r>
            <a:endParaRPr lang="it-IT" sz="1000" b="1" dirty="0"/>
          </a:p>
          <a:p>
            <a:pPr algn="l" rtl="0">
              <a:spcBef>
                <a:spcPts val="0"/>
              </a:spcBef>
            </a:pPr>
            <a:r>
              <a:rPr lang="it-IT" sz="1000" b="0" i="0" u="none" dirty="0"/>
              <a:t>Pensiamo alle cause del problema e le registriamo nelle rispettive aree. È importante formulare bene le cause. Registriamo le “cause delle cause” fino a quando non scopriamo tutte le cause radice. Le cause radice sono quelle per cui possiamo suggerire delle soluzioni.</a:t>
            </a:r>
            <a:endParaRPr lang="it-IT" sz="1000" b="1" dirty="0"/>
          </a:p>
          <a:p>
            <a:pPr algn="l" rtl="0">
              <a:spcBef>
                <a:spcPts val="0"/>
              </a:spcBef>
            </a:pPr>
            <a:r>
              <a:rPr lang="it-IT" sz="1000" b="0" i="0" u="none" dirty="0"/>
              <a:t> </a:t>
            </a:r>
            <a:endParaRPr lang="it-IT" sz="1000" b="1" dirty="0"/>
          </a:p>
          <a:p>
            <a:pPr algn="l" rtl="0">
              <a:spcBef>
                <a:spcPts val="0"/>
              </a:spcBef>
            </a:pPr>
            <a:r>
              <a:rPr lang="it-IT" sz="1000" b="0" i="0" u="none" dirty="0"/>
              <a:t>Lasciamo “riposare” un po’ il digramma. Il diagramma dovrebbe essere un documento vivo continuamente utilizzato quando si analizza un problema; è modificato con nuove idee e nuovi dati.</a:t>
            </a:r>
            <a:endParaRPr lang="it-IT" sz="1000" b="1" dirty="0"/>
          </a:p>
          <a:p>
            <a:pPr algn="l" rtl="0">
              <a:spcBef>
                <a:spcPts val="0"/>
              </a:spcBef>
            </a:pPr>
            <a:r>
              <a:rPr lang="it-IT" sz="1000" b="0" i="0" u="none" dirty="0"/>
              <a:t> </a:t>
            </a:r>
            <a:endParaRPr lang="it-IT" sz="1000" b="1" dirty="0"/>
          </a:p>
          <a:p>
            <a:pPr algn="l" rtl="0">
              <a:spcBef>
                <a:spcPts val="0"/>
              </a:spcBef>
            </a:pPr>
            <a:r>
              <a:rPr lang="it-IT" sz="1000" b="0" i="0" u="none" dirty="0"/>
              <a:t>Valutiamo le cause per punti per scoprire le più gravi.</a:t>
            </a:r>
            <a:endParaRPr lang="it-IT" sz="1000" b="1" dirty="0"/>
          </a:p>
          <a:p>
            <a:endParaRPr lang="it-IT" sz="1000" b="1" dirty="0"/>
          </a:p>
          <a:p>
            <a:endParaRPr lang="it-IT" sz="1000" dirty="0">
              <a:latin typeface="Calibri" charset="0"/>
            </a:endParaRPr>
          </a:p>
        </p:txBody>
      </p:sp>
      <p:sp>
        <p:nvSpPr>
          <p:cNvPr id="5" name="Rectangle 7"/>
          <p:cNvSpPr>
            <a:spLocks noGrp="1" noChangeArrowheads="1"/>
          </p:cNvSpPr>
          <p:nvPr>
            <p:ph type="sldNum" sz="quarter" idx="5"/>
          </p:nvPr>
        </p:nvSpPr>
        <p:spPr>
          <a:xfrm>
            <a:off x="0" y="9445928"/>
            <a:ext cx="6810375" cy="496586"/>
          </a:xfrm>
          <a:noFill/>
        </p:spPr>
        <p:txBody>
          <a:bodyPr/>
          <a:lstStyle/>
          <a:p>
            <a:pPr algn="l" defTabSz="952714" rtl="0"/>
            <a:r>
              <a:rPr lang="it-IT" b="0" i="0" u="none">
                <a:latin typeface="Tw Cen MT" pitchFamily="34" charset="0"/>
              </a:rPr>
              <a:t>U1-E2-</a:t>
            </a:r>
            <a:fld id="{4DFCE603-D661-40D4-B6D7-FD7DFB56CAB4}" type="slidenum">
              <a:rPr>
                <a:latin typeface="Tw Cen MT" pitchFamily="34" charset="0"/>
              </a:rPr>
              <a:pPr algn="l" defTabSz="952714" rtl="0"/>
              <a:t>21</a:t>
            </a:fld>
            <a:endParaRPr lang="it-IT" noProof="1" smtClean="0">
              <a:latin typeface="Tw Cen MT" pitchFamily="34" charset="0"/>
            </a:endParaRPr>
          </a:p>
        </p:txBody>
      </p:sp>
    </p:spTree>
    <p:extLst>
      <p:ext uri="{BB962C8B-B14F-4D97-AF65-F5344CB8AC3E}">
        <p14:creationId xmlns:p14="http://schemas.microsoft.com/office/powerpoint/2010/main" xmlns="" val="389632145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Zástupný symbol pro obrázek snímku 1"/>
          <p:cNvSpPr>
            <a:spLocks noGrp="1" noRot="1" noChangeAspect="1" noTextEdit="1"/>
          </p:cNvSpPr>
          <p:nvPr>
            <p:ph type="sldImg"/>
          </p:nvPr>
        </p:nvSpPr>
        <p:spPr>
          <a:ln/>
        </p:spPr>
      </p:sp>
      <p:sp>
        <p:nvSpPr>
          <p:cNvPr id="146435" name="Zástupný symbol pro poznámky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pPr algn="l" rtl="0"/>
            <a:r>
              <a:rPr lang="it-IT" b="0" i="0" u="none">
                <a:latin typeface="Tw Cen MT" panose="020B0602020104020603" pitchFamily="34" charset="0"/>
              </a:rPr>
              <a:t>Il trainer spiega il diagramma delle affinità.</a:t>
            </a:r>
            <a:endParaRPr lang="it-IT" dirty="0">
              <a:latin typeface="Tw Cen MT" panose="020B0602020104020603" pitchFamily="34" charset="0"/>
            </a:endParaRPr>
          </a:p>
        </p:txBody>
      </p:sp>
      <p:sp>
        <p:nvSpPr>
          <p:cNvPr id="5" name="Rectangle 7"/>
          <p:cNvSpPr>
            <a:spLocks noGrp="1" noChangeArrowheads="1"/>
          </p:cNvSpPr>
          <p:nvPr>
            <p:ph type="sldNum" sz="quarter" idx="5"/>
          </p:nvPr>
        </p:nvSpPr>
        <p:spPr>
          <a:xfrm>
            <a:off x="0" y="9445928"/>
            <a:ext cx="6810375" cy="496586"/>
          </a:xfrm>
          <a:noFill/>
        </p:spPr>
        <p:txBody>
          <a:bodyPr/>
          <a:lstStyle/>
          <a:p>
            <a:pPr algn="l" defTabSz="952714" rtl="0"/>
            <a:r>
              <a:rPr lang="it-IT" b="0" i="0" u="none">
                <a:latin typeface="Tw Cen MT" pitchFamily="34" charset="0"/>
              </a:rPr>
              <a:t>U1-E2-</a:t>
            </a:r>
            <a:fld id="{4DFCE603-D661-40D4-B6D7-FD7DFB56CAB4}" type="slidenum">
              <a:rPr>
                <a:latin typeface="Tw Cen MT" pitchFamily="34" charset="0"/>
              </a:rPr>
              <a:pPr algn="l" defTabSz="952714" rtl="0"/>
              <a:t>22</a:t>
            </a:fld>
            <a:endParaRPr lang="it-IT" noProof="1" smtClean="0">
              <a:latin typeface="Tw Cen MT" pitchFamily="34" charset="0"/>
            </a:endParaRPr>
          </a:p>
        </p:txBody>
      </p:sp>
    </p:spTree>
    <p:extLst>
      <p:ext uri="{BB962C8B-B14F-4D97-AF65-F5344CB8AC3E}">
        <p14:creationId xmlns:p14="http://schemas.microsoft.com/office/powerpoint/2010/main" xmlns="" val="388064141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Zástupný symbol pro obrázek snímku 1"/>
          <p:cNvSpPr>
            <a:spLocks noGrp="1" noRot="1" noChangeAspect="1" noTextEdit="1"/>
          </p:cNvSpPr>
          <p:nvPr>
            <p:ph type="sldImg"/>
          </p:nvPr>
        </p:nvSpPr>
        <p:spPr>
          <a:ln/>
        </p:spPr>
      </p:sp>
      <p:sp>
        <p:nvSpPr>
          <p:cNvPr id="150531" name="Zástupný symbol pro poznámky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pPr algn="l" rtl="0"/>
            <a:r>
              <a:rPr lang="it-IT" b="0" i="0" u="none">
                <a:latin typeface="Tw Cen MT" panose="020B0602020104020603" pitchFamily="34" charset="0"/>
              </a:rPr>
              <a:t>Il trainer spiega le mappe concettuali.</a:t>
            </a:r>
            <a:endParaRPr lang="it-IT" noProof="0" dirty="0">
              <a:latin typeface="Tw Cen MT" panose="020B0602020104020603" pitchFamily="34" charset="0"/>
            </a:endParaRPr>
          </a:p>
        </p:txBody>
      </p:sp>
      <p:sp>
        <p:nvSpPr>
          <p:cNvPr id="5" name="Rectangle 7"/>
          <p:cNvSpPr>
            <a:spLocks noGrp="1" noChangeArrowheads="1"/>
          </p:cNvSpPr>
          <p:nvPr>
            <p:ph type="sldNum" sz="quarter" idx="5"/>
          </p:nvPr>
        </p:nvSpPr>
        <p:spPr>
          <a:xfrm>
            <a:off x="0" y="9445928"/>
            <a:ext cx="6810375" cy="496586"/>
          </a:xfrm>
          <a:noFill/>
        </p:spPr>
        <p:txBody>
          <a:bodyPr/>
          <a:lstStyle/>
          <a:p>
            <a:pPr algn="l" defTabSz="952714" rtl="0"/>
            <a:r>
              <a:rPr lang="it-IT" b="0" i="0" u="none">
                <a:latin typeface="Tw Cen MT" pitchFamily="34" charset="0"/>
              </a:rPr>
              <a:t>U1-E2-</a:t>
            </a:r>
            <a:fld id="{4DFCE603-D661-40D4-B6D7-FD7DFB56CAB4}" type="slidenum">
              <a:rPr>
                <a:latin typeface="Tw Cen MT" pitchFamily="34" charset="0"/>
              </a:rPr>
              <a:pPr algn="l" defTabSz="952714" rtl="0"/>
              <a:t>23</a:t>
            </a:fld>
            <a:endParaRPr lang="it-IT" noProof="1" smtClean="0">
              <a:latin typeface="Tw Cen MT" pitchFamily="34" charset="0"/>
            </a:endParaRPr>
          </a:p>
        </p:txBody>
      </p:sp>
    </p:spTree>
    <p:extLst>
      <p:ext uri="{BB962C8B-B14F-4D97-AF65-F5344CB8AC3E}">
        <p14:creationId xmlns:p14="http://schemas.microsoft.com/office/powerpoint/2010/main" xmlns="" val="272374760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Zástupný symbol pro obrázek snímku 1"/>
          <p:cNvSpPr>
            <a:spLocks noGrp="1" noRot="1" noChangeAspect="1" noTextEdit="1"/>
          </p:cNvSpPr>
          <p:nvPr>
            <p:ph type="sldImg"/>
          </p:nvPr>
        </p:nvSpPr>
        <p:spPr>
          <a:ln/>
        </p:spPr>
      </p:sp>
      <p:sp>
        <p:nvSpPr>
          <p:cNvPr id="137219" name="Zástupný symbol pro poznámky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pPr algn="l" rtl="0"/>
            <a:r>
              <a:rPr lang="it-IT" b="0" i="0" u="none">
                <a:latin typeface="Tw Cen MT" panose="020B0602020104020603" pitchFamily="34" charset="0"/>
              </a:rPr>
              <a:t>“Adesso avete scelto un’idea, avete tutte le informazioni necessarie di cui avete bisogno, quindi potete suggerire alcune soluzioni”.</a:t>
            </a:r>
            <a:endParaRPr lang="it-IT" noProof="0" dirty="0">
              <a:latin typeface="Tw Cen MT" panose="020B0602020104020603" pitchFamily="34" charset="0"/>
            </a:endParaRPr>
          </a:p>
        </p:txBody>
      </p:sp>
      <p:sp>
        <p:nvSpPr>
          <p:cNvPr id="5" name="Rectangle 7"/>
          <p:cNvSpPr>
            <a:spLocks noGrp="1" noChangeArrowheads="1"/>
          </p:cNvSpPr>
          <p:nvPr>
            <p:ph type="sldNum" sz="quarter" idx="5"/>
          </p:nvPr>
        </p:nvSpPr>
        <p:spPr>
          <a:xfrm>
            <a:off x="0" y="9445928"/>
            <a:ext cx="6810375" cy="496586"/>
          </a:xfrm>
          <a:noFill/>
        </p:spPr>
        <p:txBody>
          <a:bodyPr/>
          <a:lstStyle/>
          <a:p>
            <a:pPr algn="l" defTabSz="952714" rtl="0"/>
            <a:r>
              <a:rPr lang="it-IT" b="0" i="0" u="none">
                <a:latin typeface="Tw Cen MT" pitchFamily="34" charset="0"/>
              </a:rPr>
              <a:t>U1-E2-</a:t>
            </a:r>
            <a:fld id="{4DFCE603-D661-40D4-B6D7-FD7DFB56CAB4}" type="slidenum">
              <a:rPr>
                <a:latin typeface="Tw Cen MT" pitchFamily="34" charset="0"/>
              </a:rPr>
              <a:pPr algn="l" defTabSz="952714" rtl="0"/>
              <a:t>24</a:t>
            </a:fld>
            <a:endParaRPr lang="it-IT" noProof="1" smtClean="0">
              <a:latin typeface="Tw Cen MT" pitchFamily="34" charset="0"/>
            </a:endParaRPr>
          </a:p>
        </p:txBody>
      </p:sp>
    </p:spTree>
    <p:extLst>
      <p:ext uri="{BB962C8B-B14F-4D97-AF65-F5344CB8AC3E}">
        <p14:creationId xmlns:p14="http://schemas.microsoft.com/office/powerpoint/2010/main" xmlns="" val="148612788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Zástupný symbol pro obrázek snímku 1"/>
          <p:cNvSpPr>
            <a:spLocks noGrp="1" noRot="1" noChangeAspect="1" noTextEdit="1"/>
          </p:cNvSpPr>
          <p:nvPr>
            <p:ph type="sldImg"/>
          </p:nvPr>
        </p:nvSpPr>
        <p:spPr>
          <a:ln/>
        </p:spPr>
      </p:sp>
      <p:sp>
        <p:nvSpPr>
          <p:cNvPr id="146435" name="Zástupný symbol pro poznámky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pPr algn="l" rtl="0"/>
            <a:r>
              <a:rPr lang="it-IT" b="0" i="0" u="none" dirty="0">
                <a:latin typeface="Tw Cen MT" panose="020B0602020104020603" pitchFamily="34" charset="0"/>
              </a:rPr>
              <a:t>Il trainer spiega il compito successivo. I partecipanti lavorano negli stessi gruppi da 4-5.</a:t>
            </a:r>
            <a:endParaRPr lang="it-IT" noProof="0" dirty="0">
              <a:latin typeface="Tw Cen MT" panose="020B0602020104020603" pitchFamily="34" charset="0"/>
            </a:endParaRPr>
          </a:p>
        </p:txBody>
      </p:sp>
      <p:sp>
        <p:nvSpPr>
          <p:cNvPr id="5" name="Rectangle 7"/>
          <p:cNvSpPr>
            <a:spLocks noGrp="1" noChangeArrowheads="1"/>
          </p:cNvSpPr>
          <p:nvPr>
            <p:ph type="sldNum" sz="quarter" idx="5"/>
          </p:nvPr>
        </p:nvSpPr>
        <p:spPr>
          <a:xfrm>
            <a:off x="0" y="9445928"/>
            <a:ext cx="6810375" cy="496586"/>
          </a:xfrm>
          <a:noFill/>
        </p:spPr>
        <p:txBody>
          <a:bodyPr/>
          <a:lstStyle/>
          <a:p>
            <a:pPr algn="l" defTabSz="952714" rtl="0"/>
            <a:r>
              <a:rPr lang="it-IT" b="0" i="0" u="none">
                <a:latin typeface="Tw Cen MT" pitchFamily="34" charset="0"/>
              </a:rPr>
              <a:t>U1-E2-</a:t>
            </a:r>
            <a:fld id="{4DFCE603-D661-40D4-B6D7-FD7DFB56CAB4}" type="slidenum">
              <a:rPr>
                <a:latin typeface="Tw Cen MT" pitchFamily="34" charset="0"/>
              </a:rPr>
              <a:pPr algn="l" defTabSz="952714" rtl="0"/>
              <a:t>25</a:t>
            </a:fld>
            <a:endParaRPr lang="it-IT" noProof="1" smtClean="0">
              <a:latin typeface="Tw Cen MT" pitchFamily="34" charset="0"/>
            </a:endParaRPr>
          </a:p>
        </p:txBody>
      </p:sp>
    </p:spTree>
    <p:extLst>
      <p:ext uri="{BB962C8B-B14F-4D97-AF65-F5344CB8AC3E}">
        <p14:creationId xmlns:p14="http://schemas.microsoft.com/office/powerpoint/2010/main" xmlns="" val="32825382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Zástupný symbol pro obrázek snímku 1"/>
          <p:cNvSpPr>
            <a:spLocks noGrp="1" noRot="1" noChangeAspect="1" noTextEdit="1"/>
          </p:cNvSpPr>
          <p:nvPr>
            <p:ph type="sldImg"/>
          </p:nvPr>
        </p:nvSpPr>
        <p:spPr>
          <a:ln/>
        </p:spPr>
      </p:sp>
      <p:sp>
        <p:nvSpPr>
          <p:cNvPr id="147459" name="Zástupný symbol pro poznámky 2"/>
          <p:cNvSpPr>
            <a:spLocks noGrp="1"/>
          </p:cNvSpPr>
          <p:nvPr>
            <p:ph type="body" idx="1"/>
          </p:nvPr>
        </p:nvSpPr>
        <p:spPr>
          <a:xfrm>
            <a:off x="596875" y="4467200"/>
            <a:ext cx="5733691" cy="4473900"/>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pPr algn="l" rtl="0">
              <a:spcBef>
                <a:spcPts val="0"/>
              </a:spcBef>
            </a:pPr>
            <a:r>
              <a:rPr lang="it-IT" sz="1000" b="0" i="1" u="none" dirty="0"/>
              <a:t>Il </a:t>
            </a:r>
            <a:r>
              <a:rPr lang="it-IT" sz="1000" b="0" i="1" u="none" dirty="0" err="1"/>
              <a:t>problem-solving</a:t>
            </a:r>
            <a:r>
              <a:rPr lang="it-IT" sz="1000" b="0" i="1" u="none" dirty="0"/>
              <a:t> può essere semplificato?</a:t>
            </a:r>
            <a:r>
              <a:rPr lang="it-IT" sz="1000" b="0" i="0" u="none" dirty="0"/>
              <a:t> </a:t>
            </a:r>
            <a:r>
              <a:rPr lang="it-IT" sz="1000" b="0" i="1" u="none" dirty="0"/>
              <a:t>I metodi e gli approcci sono numerosi.</a:t>
            </a:r>
            <a:r>
              <a:rPr lang="it-IT" sz="1000" b="0" i="0" u="none" dirty="0"/>
              <a:t> </a:t>
            </a:r>
            <a:r>
              <a:rPr lang="it-IT" sz="1000" b="0" i="1" u="none" dirty="0"/>
              <a:t>In questa sezione teorica, impareremo il metodo SCAMPER.</a:t>
            </a:r>
            <a:endParaRPr lang="it-IT" sz="1000" dirty="0"/>
          </a:p>
          <a:p>
            <a:pPr algn="l" rtl="0">
              <a:spcBef>
                <a:spcPts val="0"/>
              </a:spcBef>
            </a:pPr>
            <a:r>
              <a:rPr lang="it-IT" sz="1000" b="0" i="0" u="none" dirty="0"/>
              <a:t>Questo metodo è stato sviluppato dalla check-list di </a:t>
            </a:r>
            <a:r>
              <a:rPr lang="it-IT" sz="1000" b="0" i="0" u="none" dirty="0" err="1"/>
              <a:t>Osborn</a:t>
            </a:r>
            <a:r>
              <a:rPr lang="it-IT" sz="1000" b="0" i="0" u="none" dirty="0"/>
              <a:t>. Tuttavia, è meglio schematizzato e predisposto per fini pratici. Il suo autore è Michael </a:t>
            </a:r>
            <a:r>
              <a:rPr lang="it-IT" sz="1000" b="0" i="0" u="none" dirty="0" err="1"/>
              <a:t>Michalko</a:t>
            </a:r>
            <a:r>
              <a:rPr lang="it-IT" sz="1000" b="0" i="0" u="none" dirty="0"/>
              <a:t> ed è chiamato SCAMPER. SCAMPER significa corsa veloce ma è anche l’acronimo di ciò che lo caratterizza. Il titolo riflette anche la velocità con cui questo metodo può aiutare i risolvere i problemi. È un elenco che dovrebbe aiutarvi con reazioni flessibili, cambiamenti, soluzioni o pensieri.</a:t>
            </a:r>
            <a:endParaRPr lang="it-IT" sz="1000" dirty="0"/>
          </a:p>
          <a:p>
            <a:pPr algn="l" rtl="0">
              <a:spcBef>
                <a:spcPts val="0"/>
              </a:spcBef>
            </a:pPr>
            <a:endParaRPr lang="it-IT" sz="800" dirty="0" smtClean="0">
              <a:latin typeface="Calibri" charset="0"/>
            </a:endParaRPr>
          </a:p>
          <a:p>
            <a:pPr algn="l" rtl="0">
              <a:spcBef>
                <a:spcPts val="0"/>
              </a:spcBef>
            </a:pPr>
            <a:r>
              <a:rPr lang="it-IT" sz="1000" b="1" i="0" u="none" dirty="0"/>
              <a:t>Esempi di utilizzo del metodo SCAMPER per le modifiche alla reception di un hotel:</a:t>
            </a:r>
            <a:endParaRPr lang="it-IT" sz="1000" dirty="0"/>
          </a:p>
          <a:p>
            <a:pPr algn="l" rtl="0">
              <a:spcBef>
                <a:spcPts val="0"/>
              </a:spcBef>
            </a:pPr>
            <a:r>
              <a:rPr lang="it-IT" sz="1000" b="1" i="0" u="none" dirty="0"/>
              <a:t>Cosa?</a:t>
            </a:r>
            <a:r>
              <a:rPr lang="it-IT" sz="1000" b="0" i="0" u="none" dirty="0"/>
              <a:t> La sala d’attesa</a:t>
            </a:r>
            <a:endParaRPr lang="it-IT" sz="1000" dirty="0"/>
          </a:p>
          <a:p>
            <a:pPr algn="l" rtl="0">
              <a:spcBef>
                <a:spcPts val="0"/>
              </a:spcBef>
            </a:pPr>
            <a:r>
              <a:rPr lang="it-IT" sz="1000" b="1" i="0" u="none" dirty="0"/>
              <a:t>Come?</a:t>
            </a:r>
            <a:endParaRPr lang="it-IT" sz="1000" dirty="0"/>
          </a:p>
          <a:p>
            <a:pPr algn="l" rtl="0">
              <a:spcBef>
                <a:spcPts val="0"/>
              </a:spcBef>
            </a:pPr>
            <a:r>
              <a:rPr lang="it-IT" sz="1000" b="1" i="0" u="none" dirty="0"/>
              <a:t>S </a:t>
            </a:r>
            <a:r>
              <a:rPr lang="it-IT" sz="1000" b="0" i="0" u="none" dirty="0"/>
              <a:t>- sostituire</a:t>
            </a:r>
            <a:endParaRPr lang="it-IT" sz="1000" dirty="0"/>
          </a:p>
          <a:p>
            <a:pPr lvl="0" algn="l" rtl="0">
              <a:spcBef>
                <a:spcPts val="0"/>
              </a:spcBef>
            </a:pPr>
            <a:r>
              <a:rPr lang="it-IT" sz="1000" b="0" i="0" u="none" dirty="0"/>
              <a:t>trovare un altro posto per sedersi diverso da quello vicino alla porta</a:t>
            </a:r>
            <a:endParaRPr lang="it-IT" sz="1000" dirty="0"/>
          </a:p>
          <a:p>
            <a:pPr lvl="0" algn="l" rtl="0">
              <a:spcBef>
                <a:spcPts val="0"/>
              </a:spcBef>
            </a:pPr>
            <a:r>
              <a:rPr lang="it-IT" sz="1000" b="0" i="0" u="none" dirty="0"/>
              <a:t>sostituire le sedute con poltrone più comode</a:t>
            </a:r>
            <a:endParaRPr lang="it-IT" sz="1000" dirty="0"/>
          </a:p>
          <a:p>
            <a:pPr algn="l" rtl="0">
              <a:spcBef>
                <a:spcPts val="0"/>
              </a:spcBef>
            </a:pPr>
            <a:r>
              <a:rPr lang="it-IT" sz="800" b="0" i="0" u="none" dirty="0"/>
              <a:t> </a:t>
            </a:r>
            <a:endParaRPr lang="it-IT" sz="800" dirty="0"/>
          </a:p>
          <a:p>
            <a:pPr algn="l" rtl="0">
              <a:spcBef>
                <a:spcPts val="0"/>
              </a:spcBef>
            </a:pPr>
            <a:r>
              <a:rPr lang="it-IT" sz="1000" b="1" i="0" u="none" dirty="0"/>
              <a:t>C - </a:t>
            </a:r>
            <a:r>
              <a:rPr lang="it-IT" sz="1000" b="0" i="0" u="none" dirty="0"/>
              <a:t>combinare</a:t>
            </a:r>
            <a:endParaRPr lang="it-IT" sz="1000" dirty="0"/>
          </a:p>
          <a:p>
            <a:pPr lvl="0" algn="l" rtl="0">
              <a:spcBef>
                <a:spcPts val="0"/>
              </a:spcBef>
            </a:pPr>
            <a:r>
              <a:rPr lang="it-IT" sz="1000" b="0" i="0" u="none" dirty="0"/>
              <a:t>combinare la sala d’attesa con un’area relax piacevole</a:t>
            </a:r>
            <a:endParaRPr lang="it-IT" sz="1000" dirty="0"/>
          </a:p>
          <a:p>
            <a:pPr lvl="0" algn="l" rtl="0">
              <a:spcBef>
                <a:spcPts val="0"/>
              </a:spcBef>
            </a:pPr>
            <a:r>
              <a:rPr lang="it-IT" sz="1000" b="0" i="0" u="none" dirty="0"/>
              <a:t>combinare con altre attività - musica, materiali da leggere</a:t>
            </a:r>
            <a:endParaRPr lang="it-IT" sz="1000" dirty="0"/>
          </a:p>
          <a:p>
            <a:pPr algn="l" rtl="0">
              <a:spcBef>
                <a:spcPts val="0"/>
              </a:spcBef>
            </a:pPr>
            <a:r>
              <a:rPr lang="it-IT" sz="800" b="0" i="0" u="none" dirty="0"/>
              <a:t> </a:t>
            </a:r>
            <a:endParaRPr lang="it-IT" sz="800" dirty="0"/>
          </a:p>
          <a:p>
            <a:pPr algn="l" rtl="0">
              <a:spcBef>
                <a:spcPts val="0"/>
              </a:spcBef>
            </a:pPr>
            <a:r>
              <a:rPr lang="it-IT" sz="1000" b="1" i="0" u="none" dirty="0"/>
              <a:t>A - </a:t>
            </a:r>
            <a:r>
              <a:rPr lang="it-IT" sz="1000" b="0" i="0" u="none" dirty="0"/>
              <a:t>adattare</a:t>
            </a:r>
            <a:endParaRPr lang="it-IT" sz="1000" dirty="0"/>
          </a:p>
          <a:p>
            <a:pPr lvl="0" algn="l" rtl="0">
              <a:spcBef>
                <a:spcPts val="0"/>
              </a:spcBef>
            </a:pPr>
            <a:r>
              <a:rPr lang="it-IT" sz="1000" b="0" i="0" u="none" dirty="0"/>
              <a:t>otticamente divisa dal resto della hall - abbinamento colori delle pareti e dei mobili, fiori</a:t>
            </a:r>
            <a:endParaRPr lang="it-IT" sz="1000" dirty="0"/>
          </a:p>
          <a:p>
            <a:pPr lvl="0" algn="l" rtl="0">
              <a:spcBef>
                <a:spcPts val="0"/>
              </a:spcBef>
            </a:pPr>
            <a:r>
              <a:rPr lang="it-IT" sz="1000" b="0" i="0" u="none" dirty="0"/>
              <a:t>regolare la temperatura nella hall - aria condizionata/riscaldamento</a:t>
            </a:r>
            <a:endParaRPr lang="it-IT" sz="1000" dirty="0"/>
          </a:p>
          <a:p>
            <a:pPr algn="l" rtl="0">
              <a:spcBef>
                <a:spcPts val="0"/>
              </a:spcBef>
            </a:pPr>
            <a:r>
              <a:rPr lang="it-IT" sz="800" b="0" i="0" u="none" dirty="0"/>
              <a:t> </a:t>
            </a:r>
            <a:endParaRPr lang="it-IT" sz="800" dirty="0"/>
          </a:p>
          <a:p>
            <a:pPr algn="l" rtl="0">
              <a:spcBef>
                <a:spcPts val="0"/>
              </a:spcBef>
            </a:pPr>
            <a:r>
              <a:rPr lang="it-IT" sz="1000" b="1" i="0" u="none" dirty="0"/>
              <a:t>M</a:t>
            </a:r>
            <a:r>
              <a:rPr lang="it-IT" sz="1000" b="0" i="0" u="none" dirty="0"/>
              <a:t> - modifica</a:t>
            </a:r>
            <a:endParaRPr lang="it-IT" sz="1000" dirty="0"/>
          </a:p>
          <a:p>
            <a:pPr lvl="0" algn="l" rtl="0">
              <a:spcBef>
                <a:spcPts val="0"/>
              </a:spcBef>
            </a:pPr>
            <a:r>
              <a:rPr lang="it-IT" sz="1000" b="0" i="0" u="none" dirty="0"/>
              <a:t>aggiungere un’area di deposito bagagli in modo che i clienti non debbano sorvegliare le proprie valigie</a:t>
            </a:r>
            <a:endParaRPr lang="it-IT" sz="1000" dirty="0"/>
          </a:p>
          <a:p>
            <a:pPr lvl="0" algn="l" rtl="0">
              <a:spcBef>
                <a:spcPts val="0"/>
              </a:spcBef>
            </a:pPr>
            <a:r>
              <a:rPr lang="it-IT" sz="1000" b="0" i="0" u="none" dirty="0"/>
              <a:t>due receptionist - uno fungerà da assistente</a:t>
            </a:r>
            <a:endParaRPr lang="it-IT" sz="1000" dirty="0"/>
          </a:p>
          <a:p>
            <a:pPr algn="l" rtl="0">
              <a:spcBef>
                <a:spcPts val="0"/>
              </a:spcBef>
            </a:pPr>
            <a:r>
              <a:rPr lang="it-IT" sz="800" b="0" i="0" u="none" dirty="0"/>
              <a:t> </a:t>
            </a:r>
            <a:r>
              <a:rPr lang="it-IT" sz="1000" b="1" dirty="0"/>
              <a:t/>
            </a:r>
            <a:br>
              <a:rPr lang="it-IT" sz="1000" b="1" dirty="0"/>
            </a:br>
            <a:r>
              <a:rPr lang="it-IT" sz="1000" b="1" i="0" u="none" dirty="0"/>
              <a:t>P - </a:t>
            </a:r>
            <a:r>
              <a:rPr lang="it-IT" sz="1000" b="0" i="0" u="none" dirty="0"/>
              <a:t>prevedere un altro utilizzo</a:t>
            </a:r>
            <a:endParaRPr lang="it-IT" sz="1000" dirty="0"/>
          </a:p>
          <a:p>
            <a:pPr lvl="0" algn="l" rtl="0">
              <a:spcBef>
                <a:spcPts val="0"/>
              </a:spcBef>
            </a:pPr>
            <a:r>
              <a:rPr lang="it-IT" sz="1000" b="0" i="0" u="none" dirty="0"/>
              <a:t>la sala d’attesa potrebbe avere una piccola area dedicata alle vendite, a un parrucchiere o a un’estetista </a:t>
            </a:r>
            <a:endParaRPr lang="it-IT" sz="1000" dirty="0"/>
          </a:p>
          <a:p>
            <a:pPr algn="l" rtl="0">
              <a:spcBef>
                <a:spcPts val="0"/>
              </a:spcBef>
            </a:pPr>
            <a:r>
              <a:rPr lang="it-IT" sz="800" b="0" i="0" u="none" dirty="0"/>
              <a:t> </a:t>
            </a:r>
            <a:endParaRPr lang="it-IT" sz="800" dirty="0"/>
          </a:p>
          <a:p>
            <a:pPr algn="l" rtl="0">
              <a:spcBef>
                <a:spcPts val="0"/>
              </a:spcBef>
            </a:pPr>
            <a:r>
              <a:rPr lang="it-IT" sz="1000" b="1" i="0" u="none" dirty="0"/>
              <a:t>E - </a:t>
            </a:r>
            <a:r>
              <a:rPr lang="it-IT" sz="1000" b="0" i="0" u="none" dirty="0"/>
              <a:t>eliminare</a:t>
            </a:r>
            <a:endParaRPr lang="it-IT" sz="1000" dirty="0"/>
          </a:p>
          <a:p>
            <a:pPr lvl="0" algn="l" rtl="0">
              <a:spcBef>
                <a:spcPts val="0"/>
              </a:spcBef>
            </a:pPr>
            <a:r>
              <a:rPr lang="it-IT" sz="1000" b="0" i="0" u="none" dirty="0"/>
              <a:t>semplificare le procedure di check-in in modo che il tempo d’attesa sia il più breve possibile</a:t>
            </a:r>
            <a:endParaRPr lang="it-IT" sz="1000" dirty="0"/>
          </a:p>
          <a:p>
            <a:pPr lvl="0" algn="l" rtl="0">
              <a:spcBef>
                <a:spcPts val="0"/>
              </a:spcBef>
            </a:pPr>
            <a:r>
              <a:rPr lang="it-IT" sz="1000" b="0" i="0" u="none" dirty="0"/>
              <a:t>almeno ridurre soggettivamente il tempo d’attesa - drink di benvenuto e arrivederci</a:t>
            </a:r>
            <a:endParaRPr lang="it-IT" sz="1000" dirty="0"/>
          </a:p>
          <a:p>
            <a:pPr algn="l" rtl="0">
              <a:spcBef>
                <a:spcPts val="0"/>
              </a:spcBef>
            </a:pPr>
            <a:r>
              <a:rPr lang="it-IT" sz="800" b="0" i="0" u="none" dirty="0"/>
              <a:t> </a:t>
            </a:r>
            <a:endParaRPr lang="it-IT" sz="800" dirty="0"/>
          </a:p>
          <a:p>
            <a:pPr algn="l" rtl="0">
              <a:spcBef>
                <a:spcPts val="0"/>
              </a:spcBef>
            </a:pPr>
            <a:r>
              <a:rPr lang="it-IT" sz="1000" b="1" i="0" u="none" dirty="0"/>
              <a:t>R - </a:t>
            </a:r>
            <a:r>
              <a:rPr lang="it-IT" sz="1000" b="0" i="0" u="none" dirty="0"/>
              <a:t>ribaltare</a:t>
            </a:r>
            <a:endParaRPr lang="it-IT" sz="1000" dirty="0"/>
          </a:p>
          <a:p>
            <a:pPr lvl="0" algn="l" rtl="0">
              <a:spcBef>
                <a:spcPts val="0"/>
              </a:spcBef>
            </a:pPr>
            <a:r>
              <a:rPr lang="it-IT" sz="1000" b="0" i="0" u="none" dirty="0"/>
              <a:t>procedure di check-in scambiate con le procedure di check-out - sfruttare il tempo quando è liberata la camera</a:t>
            </a:r>
            <a:endParaRPr lang="it-IT" sz="1000" dirty="0"/>
          </a:p>
          <a:p>
            <a:pPr algn="l" rtl="0"/>
            <a:r>
              <a:rPr lang="it-IT" sz="1000" b="0" i="0" u="none" dirty="0"/>
              <a:t> </a:t>
            </a:r>
            <a:endParaRPr lang="it-IT" sz="1000" dirty="0"/>
          </a:p>
          <a:p>
            <a:endParaRPr lang="it-IT" sz="1000" dirty="0">
              <a:latin typeface="Calibri" charset="0"/>
            </a:endParaRPr>
          </a:p>
        </p:txBody>
      </p:sp>
      <p:sp>
        <p:nvSpPr>
          <p:cNvPr id="5" name="Rectangle 7"/>
          <p:cNvSpPr>
            <a:spLocks noGrp="1" noChangeArrowheads="1"/>
          </p:cNvSpPr>
          <p:nvPr>
            <p:ph type="sldNum" sz="quarter" idx="5"/>
          </p:nvPr>
        </p:nvSpPr>
        <p:spPr>
          <a:xfrm>
            <a:off x="0" y="9445928"/>
            <a:ext cx="6810375" cy="496586"/>
          </a:xfrm>
          <a:noFill/>
        </p:spPr>
        <p:txBody>
          <a:bodyPr/>
          <a:lstStyle/>
          <a:p>
            <a:pPr algn="l" defTabSz="952714" rtl="0"/>
            <a:r>
              <a:rPr lang="it-IT" b="0" i="0" u="none">
                <a:latin typeface="Tw Cen MT" pitchFamily="34" charset="0"/>
              </a:rPr>
              <a:t>U1-E2-</a:t>
            </a:r>
            <a:fld id="{4DFCE603-D661-40D4-B6D7-FD7DFB56CAB4}" type="slidenum">
              <a:rPr>
                <a:latin typeface="Tw Cen MT" pitchFamily="34" charset="0"/>
              </a:rPr>
              <a:pPr algn="l" defTabSz="952714" rtl="0"/>
              <a:t>26</a:t>
            </a:fld>
            <a:endParaRPr lang="it-IT" noProof="1" smtClean="0">
              <a:latin typeface="Tw Cen MT" pitchFamily="34" charset="0"/>
            </a:endParaRPr>
          </a:p>
        </p:txBody>
      </p:sp>
    </p:spTree>
    <p:extLst>
      <p:ext uri="{BB962C8B-B14F-4D97-AF65-F5344CB8AC3E}">
        <p14:creationId xmlns:p14="http://schemas.microsoft.com/office/powerpoint/2010/main" xmlns="" val="276865440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Zástupný symbol pro obrázek snímku 1"/>
          <p:cNvSpPr>
            <a:spLocks noGrp="1" noRot="1" noChangeAspect="1" noTextEdit="1"/>
          </p:cNvSpPr>
          <p:nvPr>
            <p:ph type="sldImg"/>
          </p:nvPr>
        </p:nvSpPr>
        <p:spPr>
          <a:ln/>
        </p:spPr>
      </p:sp>
      <p:sp>
        <p:nvSpPr>
          <p:cNvPr id="146435" name="Zástupný symbol pro poznámky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pPr algn="l" rtl="0"/>
            <a:r>
              <a:rPr lang="it-IT" b="0" i="0" u="none" dirty="0"/>
              <a:t>Il brainstorming può essere visto come una “tempesta di idee” È un metodo di </a:t>
            </a:r>
            <a:r>
              <a:rPr lang="it-IT" b="0" i="0" u="none" dirty="0" err="1"/>
              <a:t>problem-solving</a:t>
            </a:r>
            <a:r>
              <a:rPr lang="it-IT" b="0" i="0" u="none" dirty="0"/>
              <a:t> di squadra - ecco perché è necessario formare una squadra. La squadra è in genere composta da 4-12 persone - potrebbero essere specialisti o </a:t>
            </a:r>
            <a:r>
              <a:rPr lang="it-IT" b="0" i="0" u="none" dirty="0" smtClean="0"/>
              <a:t>meno, </a:t>
            </a:r>
            <a:r>
              <a:rPr lang="it-IT" b="0" i="0" u="none" dirty="0"/>
              <a:t>maschi e femmine, persone con diversi livelli di istruzione per diversi gruppi culturali sociali. Più è varia la squadra, maggiori opportunità di brainstorming si avranno. </a:t>
            </a:r>
            <a:endParaRPr lang="it-IT" dirty="0"/>
          </a:p>
          <a:p>
            <a:pPr algn="l" rtl="0"/>
            <a:r>
              <a:rPr lang="it-IT" b="0" i="0" u="none" dirty="0"/>
              <a:t>La regola di base è che tutti i membri della squadra sono uguali e la sessione dovrebbe assomigliare a una riunione informale. La squadra è guidata da un moderatore. All’inizio della sessione dovrebbero essere formulati chiaramente una domanda e uno scopo. I partecipanti formulano, quindi, il maggior numero di soluzioni possibili e le registrano sulla lavagna a </a:t>
            </a:r>
            <a:r>
              <a:rPr lang="it-IT" b="0" i="0" u="none" dirty="0" smtClean="0"/>
              <a:t>fogli mobili </a:t>
            </a:r>
            <a:r>
              <a:rPr lang="it-IT" b="0" i="0" u="none" dirty="0"/>
              <a:t>e sulle carte. Il moderatore gestisce il processo e cerca di incoraggiare un alto livello di attività.</a:t>
            </a:r>
            <a:endParaRPr lang="it-IT" dirty="0"/>
          </a:p>
          <a:p>
            <a:pPr algn="l" rtl="0"/>
            <a:r>
              <a:rPr lang="it-IT" b="0" i="0" u="none" dirty="0"/>
              <a:t>Le critiche o la valutazione dei suggerimenti sono severamente vietate così come il comportamento passivo. Nessuna idea è vietata </a:t>
            </a:r>
            <a:r>
              <a:rPr lang="it-IT" b="0" i="0" u="none" dirty="0" smtClean="0"/>
              <a:t>(per quanto </a:t>
            </a:r>
            <a:r>
              <a:rPr lang="it-IT" b="0" i="0" u="none" dirty="0"/>
              <a:t>inverosimile o estrema). Lo scopo è raccogliere il maggior numero di idee. La sessione dovrebbe durare almeno 30-40 minuti, al massimo 1 ora. La </a:t>
            </a:r>
            <a:r>
              <a:rPr lang="it-IT" b="0" i="0" u="none" dirty="0" smtClean="0"/>
              <a:t>valutazione </a:t>
            </a:r>
            <a:r>
              <a:rPr lang="it-IT" b="0" i="0" u="none" dirty="0"/>
              <a:t>delle idee e la loro categorizzazione rappresentano la fase successiva. Queste sono </a:t>
            </a:r>
            <a:r>
              <a:rPr lang="it-IT" b="0" i="0" u="none" dirty="0" smtClean="0"/>
              <a:t>poi comunicate </a:t>
            </a:r>
            <a:r>
              <a:rPr lang="it-IT" b="0" i="0" u="none" dirty="0"/>
              <a:t>alle squadre di specialisti di </a:t>
            </a:r>
            <a:r>
              <a:rPr lang="it-IT" b="0" i="0" u="none" dirty="0" err="1"/>
              <a:t>problem-solving</a:t>
            </a:r>
            <a:r>
              <a:rPr lang="it-IT" b="0" i="0" u="none" dirty="0"/>
              <a:t> designate. </a:t>
            </a:r>
            <a:endParaRPr lang="it-IT" dirty="0"/>
          </a:p>
          <a:p>
            <a:pPr algn="l" rtl="0"/>
            <a:r>
              <a:rPr lang="it-IT" b="0" i="0" u="none" dirty="0"/>
              <a:t>Il vantaggio del brainstorming è l’eccitazione che scaturisce in tutti i partecipanti; costruisce competizione e mina gli stereotipi.  </a:t>
            </a:r>
          </a:p>
          <a:p>
            <a:pPr algn="l" defTabSz="883676" rtl="0">
              <a:defRPr/>
            </a:pPr>
            <a:r>
              <a:rPr lang="it-IT" b="0" i="0" u="none" dirty="0"/>
              <a:t>Il “padre” del brainstorming, l’american Alex F. </a:t>
            </a:r>
            <a:r>
              <a:rPr lang="it-IT" b="0" i="0" u="none" dirty="0" err="1"/>
              <a:t>Osborn</a:t>
            </a:r>
            <a:r>
              <a:rPr lang="it-IT" b="0" i="0" u="none" dirty="0"/>
              <a:t>, ha definito le seguenti regole di base per un brainstorming efficace: vedi slide</a:t>
            </a:r>
            <a:endParaRPr lang="it-IT" dirty="0"/>
          </a:p>
          <a:p>
            <a:endParaRPr lang="it-IT" dirty="0"/>
          </a:p>
          <a:p>
            <a:endParaRPr lang="it-IT" dirty="0">
              <a:latin typeface="Calibri" charset="0"/>
            </a:endParaRPr>
          </a:p>
        </p:txBody>
      </p:sp>
      <p:sp>
        <p:nvSpPr>
          <p:cNvPr id="5" name="Rectangle 7"/>
          <p:cNvSpPr>
            <a:spLocks noGrp="1" noChangeArrowheads="1"/>
          </p:cNvSpPr>
          <p:nvPr>
            <p:ph type="sldNum" sz="quarter" idx="5"/>
          </p:nvPr>
        </p:nvSpPr>
        <p:spPr>
          <a:xfrm>
            <a:off x="0" y="9445928"/>
            <a:ext cx="6810375" cy="496586"/>
          </a:xfrm>
          <a:noFill/>
        </p:spPr>
        <p:txBody>
          <a:bodyPr/>
          <a:lstStyle/>
          <a:p>
            <a:pPr algn="l" defTabSz="952714" rtl="0"/>
            <a:r>
              <a:rPr lang="it-IT" b="0" i="0" u="none">
                <a:latin typeface="Tw Cen MT" pitchFamily="34" charset="0"/>
              </a:rPr>
              <a:t>U1-E2-</a:t>
            </a:r>
            <a:fld id="{4DFCE603-D661-40D4-B6D7-FD7DFB56CAB4}" type="slidenum">
              <a:rPr>
                <a:latin typeface="Tw Cen MT" pitchFamily="34" charset="0"/>
              </a:rPr>
              <a:pPr algn="l" defTabSz="952714" rtl="0"/>
              <a:t>27</a:t>
            </a:fld>
            <a:endParaRPr lang="it-IT" noProof="1" smtClean="0">
              <a:latin typeface="Tw Cen MT" pitchFamily="34" charset="0"/>
            </a:endParaRPr>
          </a:p>
        </p:txBody>
      </p:sp>
    </p:spTree>
    <p:extLst>
      <p:ext uri="{BB962C8B-B14F-4D97-AF65-F5344CB8AC3E}">
        <p14:creationId xmlns:p14="http://schemas.microsoft.com/office/powerpoint/2010/main" xmlns="" val="392860397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Zástupný symbol pro obrázek snímku 1"/>
          <p:cNvSpPr>
            <a:spLocks noGrp="1" noRot="1" noChangeAspect="1" noTextEdit="1"/>
          </p:cNvSpPr>
          <p:nvPr>
            <p:ph type="sldImg"/>
          </p:nvPr>
        </p:nvSpPr>
        <p:spPr>
          <a:ln/>
        </p:spPr>
      </p:sp>
      <p:sp>
        <p:nvSpPr>
          <p:cNvPr id="146435" name="Zástupný symbol pro poznámky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pPr algn="l" rtl="0"/>
            <a:r>
              <a:rPr lang="it-IT" b="0" i="0" u="none" dirty="0"/>
              <a:t>Il trainer spiega la tecnica del </a:t>
            </a:r>
            <a:r>
              <a:rPr lang="it-IT" b="0" i="0" u="none" dirty="0" err="1"/>
              <a:t>brainwriting</a:t>
            </a:r>
            <a:r>
              <a:rPr lang="it-IT" b="0" i="0" u="none" dirty="0"/>
              <a:t> o metodo 365:  la tecnica prevede 6 partecipanti seduti in gruppo e assistiti da un moderatore. Ogni partecipante formula 3 idee ogni 5 minuti. Le idee sono scritte su un foglio di lavoro e passate al partecipante successivo. Il partecipante legge le idee e le utilizza come ispirazione per più idee. I partecipanti sono invitati a ispirarsi alle idee degli altri, stimolando il processo creativo. Dopo 6 giri in 30 minuti il gruppo ha formulato un totale di 108 idee.</a:t>
            </a:r>
            <a:endParaRPr lang="it-IT" dirty="0">
              <a:latin typeface="Calibri" charset="0"/>
            </a:endParaRPr>
          </a:p>
        </p:txBody>
      </p:sp>
      <p:sp>
        <p:nvSpPr>
          <p:cNvPr id="5" name="Rectangle 7"/>
          <p:cNvSpPr>
            <a:spLocks noGrp="1" noChangeArrowheads="1"/>
          </p:cNvSpPr>
          <p:nvPr>
            <p:ph type="sldNum" sz="quarter" idx="5"/>
          </p:nvPr>
        </p:nvSpPr>
        <p:spPr>
          <a:xfrm>
            <a:off x="0" y="9445928"/>
            <a:ext cx="6810375" cy="496586"/>
          </a:xfrm>
          <a:noFill/>
        </p:spPr>
        <p:txBody>
          <a:bodyPr/>
          <a:lstStyle/>
          <a:p>
            <a:pPr algn="l" defTabSz="952714" rtl="0"/>
            <a:r>
              <a:rPr lang="it-IT" b="0" i="0" u="none">
                <a:latin typeface="Tw Cen MT" pitchFamily="34" charset="0"/>
              </a:rPr>
              <a:t>U1-E2-</a:t>
            </a:r>
            <a:fld id="{4DFCE603-D661-40D4-B6D7-FD7DFB56CAB4}" type="slidenum">
              <a:rPr>
                <a:latin typeface="Tw Cen MT" pitchFamily="34" charset="0"/>
              </a:rPr>
              <a:pPr algn="l" defTabSz="952714" rtl="0"/>
              <a:t>28</a:t>
            </a:fld>
            <a:endParaRPr lang="it-IT" noProof="1" smtClean="0">
              <a:latin typeface="Tw Cen MT" pitchFamily="34" charset="0"/>
            </a:endParaRPr>
          </a:p>
        </p:txBody>
      </p:sp>
    </p:spTree>
    <p:extLst>
      <p:ext uri="{BB962C8B-B14F-4D97-AF65-F5344CB8AC3E}">
        <p14:creationId xmlns:p14="http://schemas.microsoft.com/office/powerpoint/2010/main" xmlns="" val="415763605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Zástupný symbol pro obrázek snímku 1"/>
          <p:cNvSpPr>
            <a:spLocks noGrp="1" noRot="1" noChangeAspect="1" noTextEdit="1"/>
          </p:cNvSpPr>
          <p:nvPr>
            <p:ph type="sldImg"/>
          </p:nvPr>
        </p:nvSpPr>
        <p:spPr>
          <a:ln/>
        </p:spPr>
      </p:sp>
      <p:sp>
        <p:nvSpPr>
          <p:cNvPr id="148483" name="Zástupný symbol pro poznámky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pPr algn="l" rtl="0"/>
            <a:r>
              <a:rPr lang="it-IT" b="0" i="0" u="none" dirty="0">
                <a:latin typeface="Calibri" charset="0"/>
              </a:rPr>
              <a:t>Il trainer spiega la tecnica della check-list di </a:t>
            </a:r>
            <a:r>
              <a:rPr lang="it-IT" b="0" i="0" u="none" dirty="0" err="1">
                <a:latin typeface="Calibri" charset="0"/>
              </a:rPr>
              <a:t>Osborn</a:t>
            </a:r>
            <a:r>
              <a:rPr lang="it-IT" b="0" i="0" u="none" dirty="0">
                <a:latin typeface="Calibri" charset="0"/>
              </a:rPr>
              <a:t>: </a:t>
            </a:r>
            <a:r>
              <a:rPr lang="it-IT" b="0" i="0" u="none" dirty="0"/>
              <a:t>Questo metodo ci dice di guardare a ogni problema o situazione da angolazioni diverse. Più è alto il numero di angolazioni, meglio è. </a:t>
            </a:r>
            <a:endParaRPr lang="it-IT" b="1" dirty="0"/>
          </a:p>
          <a:p>
            <a:pPr algn="l" rtl="0"/>
            <a:r>
              <a:rPr lang="it-IT" b="0" i="0" u="none" dirty="0"/>
              <a:t>  </a:t>
            </a:r>
            <a:endParaRPr lang="it-IT" b="1" dirty="0"/>
          </a:p>
          <a:p>
            <a:pPr algn="l" rtl="0"/>
            <a:r>
              <a:rPr lang="it-IT" b="0" i="0" u="sng" dirty="0"/>
              <a:t>Elenco di domande utili:</a:t>
            </a:r>
            <a:endParaRPr lang="it-IT" b="1" dirty="0"/>
          </a:p>
          <a:p>
            <a:pPr algn="l" rtl="0"/>
            <a:r>
              <a:rPr lang="it-IT" b="0" i="0" u="none" dirty="0"/>
              <a:t>Utilizzare </a:t>
            </a:r>
            <a:r>
              <a:rPr lang="it-IT" b="0" i="0" u="none" dirty="0" smtClean="0"/>
              <a:t>in un </a:t>
            </a:r>
            <a:r>
              <a:rPr lang="it-IT" b="0" i="0" u="none" dirty="0"/>
              <a:t>modo diverso?</a:t>
            </a:r>
            <a:endParaRPr lang="it-IT" b="1" dirty="0"/>
          </a:p>
          <a:p>
            <a:pPr algn="l" rtl="0"/>
            <a:r>
              <a:rPr lang="it-IT" b="0" i="0" u="none" dirty="0"/>
              <a:t>Vi è qualcosa di simile? Può essere paragonato a qualcosa?</a:t>
            </a:r>
            <a:endParaRPr lang="it-IT" b="1" dirty="0"/>
          </a:p>
          <a:p>
            <a:pPr algn="l" rtl="0"/>
            <a:r>
              <a:rPr lang="it-IT" b="0" i="0" u="none" dirty="0"/>
              <a:t>Cambiarlo? Nuovo colore, forma, suono, odore, significato, movimento...?</a:t>
            </a:r>
            <a:endParaRPr lang="it-IT" b="1" dirty="0"/>
          </a:p>
          <a:p>
            <a:pPr algn="l" rtl="0"/>
            <a:r>
              <a:rPr lang="it-IT" b="0" i="0" u="none" dirty="0"/>
              <a:t>Rimpicciolirlo? Possiamo eliminare qualcosa? Possiamo tralasciare qualcosa? Possiamo renderlo più semplice, leggero?</a:t>
            </a:r>
            <a:endParaRPr lang="it-IT" b="1" dirty="0"/>
          </a:p>
          <a:p>
            <a:pPr algn="l" rtl="0"/>
            <a:r>
              <a:rPr lang="it-IT" b="0" i="0" u="none" dirty="0"/>
              <a:t>Ingrandirlo? Possiamo aggiungere qualcosa? Possiamo rafforzare qualcosa? Potrebbe avere diverse funzioni, essere più veloce?   </a:t>
            </a:r>
            <a:endParaRPr lang="it-IT" b="1" dirty="0"/>
          </a:p>
          <a:p>
            <a:pPr algn="l" rtl="0"/>
            <a:r>
              <a:rPr lang="it-IT" b="0" i="0" u="none" dirty="0"/>
              <a:t>Sostituirlo? Cambiare colore, materiale, posizione, ora...</a:t>
            </a:r>
            <a:endParaRPr lang="it-IT" b="1" dirty="0"/>
          </a:p>
          <a:p>
            <a:pPr algn="l" rtl="0"/>
            <a:r>
              <a:rPr lang="it-IT" b="0" i="0" u="none" dirty="0"/>
              <a:t>Riorganizzarlo? Invertire i pezzi? Sostituire le persone? Cambiare colori?</a:t>
            </a:r>
            <a:endParaRPr lang="it-IT" b="1" dirty="0"/>
          </a:p>
          <a:p>
            <a:pPr algn="l" rtl="0"/>
            <a:r>
              <a:rPr lang="it-IT" b="0" i="0" u="none" dirty="0"/>
              <a:t>Invertire il senso? Lavorare in maniera completamente diversa? In un altro modo? Lavorare dalla fine all’inizio? Cambiare più o meno?  </a:t>
            </a:r>
            <a:endParaRPr lang="it-IT" b="1" dirty="0"/>
          </a:p>
          <a:p>
            <a:pPr algn="l" rtl="0"/>
            <a:r>
              <a:rPr lang="it-IT" b="0" i="0" u="none" dirty="0"/>
              <a:t>Combinare? Unire due idee? Unire delle idee?</a:t>
            </a:r>
            <a:endParaRPr lang="it-IT" b="1" dirty="0"/>
          </a:p>
          <a:p>
            <a:endParaRPr lang="it-IT" dirty="0">
              <a:latin typeface="Calibri" charset="0"/>
            </a:endParaRPr>
          </a:p>
        </p:txBody>
      </p:sp>
      <p:sp>
        <p:nvSpPr>
          <p:cNvPr id="5" name="Rectangle 7"/>
          <p:cNvSpPr>
            <a:spLocks noGrp="1" noChangeArrowheads="1"/>
          </p:cNvSpPr>
          <p:nvPr>
            <p:ph type="sldNum" sz="quarter" idx="5"/>
          </p:nvPr>
        </p:nvSpPr>
        <p:spPr>
          <a:xfrm>
            <a:off x="0" y="9445928"/>
            <a:ext cx="6810375" cy="496586"/>
          </a:xfrm>
          <a:noFill/>
        </p:spPr>
        <p:txBody>
          <a:bodyPr/>
          <a:lstStyle/>
          <a:p>
            <a:pPr algn="l" defTabSz="952714" rtl="0"/>
            <a:r>
              <a:rPr lang="it-IT" b="0" i="0" u="none">
                <a:latin typeface="Tw Cen MT" pitchFamily="34" charset="0"/>
              </a:rPr>
              <a:t>U1-E2-</a:t>
            </a:r>
            <a:fld id="{4DFCE603-D661-40D4-B6D7-FD7DFB56CAB4}" type="slidenum">
              <a:rPr>
                <a:latin typeface="Tw Cen MT" pitchFamily="34" charset="0"/>
              </a:rPr>
              <a:pPr algn="l" defTabSz="952714" rtl="0"/>
              <a:t>29</a:t>
            </a:fld>
            <a:endParaRPr lang="it-IT" noProof="1" smtClean="0">
              <a:latin typeface="Tw Cen MT" pitchFamily="34" charset="0"/>
            </a:endParaRPr>
          </a:p>
        </p:txBody>
      </p:sp>
    </p:spTree>
    <p:extLst>
      <p:ext uri="{BB962C8B-B14F-4D97-AF65-F5344CB8AC3E}">
        <p14:creationId xmlns:p14="http://schemas.microsoft.com/office/powerpoint/2010/main" xmlns="" val="382865585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Zástupný symbol pro obrázek snímku 1"/>
          <p:cNvSpPr>
            <a:spLocks noGrp="1" noRot="1" noChangeAspect="1" noTextEdit="1"/>
          </p:cNvSpPr>
          <p:nvPr>
            <p:ph type="sldImg"/>
          </p:nvPr>
        </p:nvSpPr>
        <p:spPr>
          <a:ln/>
        </p:spPr>
      </p:sp>
      <p:sp>
        <p:nvSpPr>
          <p:cNvPr id="133123" name="Zástupný symbol pro poznámky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pPr lvl="0" algn="l" rtl="0"/>
            <a:r>
              <a:rPr lang="it-IT" b="0" i="0" u="none" dirty="0"/>
              <a:t>Il trainer invita i partecipanti a pensare a cosa serve per la risoluzione di un problema. Il trainer registra un semplicissimo schema di associazioni.</a:t>
            </a:r>
          </a:p>
          <a:p>
            <a:pPr algn="l" rtl="0"/>
            <a:r>
              <a:rPr lang="it-IT" b="0" i="0" u="sng" dirty="0"/>
              <a:t>Risorse del trainer:</a:t>
            </a:r>
            <a:r>
              <a:rPr lang="it-IT" b="0" i="0" u="none" dirty="0"/>
              <a:t>  Ho un problema, cosa mi serve?</a:t>
            </a:r>
          </a:p>
          <a:p>
            <a:pPr algn="l" rtl="0"/>
            <a:r>
              <a:rPr lang="it-IT" b="0" i="0" u="none" dirty="0"/>
              <a:t> </a:t>
            </a:r>
          </a:p>
          <a:p>
            <a:pPr algn="l" rtl="0"/>
            <a:r>
              <a:rPr lang="it-IT" b="0" i="0" u="none" dirty="0"/>
              <a:t>Sapere come fare</a:t>
            </a:r>
          </a:p>
          <a:p>
            <a:pPr algn="l" rtl="0"/>
            <a:r>
              <a:rPr lang="it-IT" b="0" i="0" u="none" dirty="0"/>
              <a:t>Non scoraggiarsi</a:t>
            </a:r>
          </a:p>
          <a:p>
            <a:pPr algn="l" rtl="0"/>
            <a:r>
              <a:rPr lang="it-IT" b="0" i="0" u="none" dirty="0"/>
              <a:t>Essere attivo</a:t>
            </a:r>
          </a:p>
          <a:p>
            <a:pPr algn="l" rtl="0"/>
            <a:r>
              <a:rPr lang="it-IT" b="0" i="0" u="none" dirty="0"/>
              <a:t>Essere deciso</a:t>
            </a:r>
          </a:p>
          <a:p>
            <a:pPr algn="l" rtl="0"/>
            <a:r>
              <a:rPr lang="it-IT" b="0" i="0" u="none" dirty="0"/>
              <a:t>Cercare la propria strada sulla base delle informazioni</a:t>
            </a:r>
          </a:p>
          <a:p>
            <a:pPr algn="l" rtl="0"/>
            <a:r>
              <a:rPr lang="it-IT" b="0" i="0" u="none" dirty="0"/>
              <a:t>Perseverare</a:t>
            </a:r>
          </a:p>
          <a:p>
            <a:pPr algn="l" rtl="0"/>
            <a:r>
              <a:rPr lang="it-IT" b="0" i="0" u="none" dirty="0"/>
              <a:t>Una certa indipendenza</a:t>
            </a:r>
          </a:p>
          <a:p>
            <a:pPr algn="l" rtl="0"/>
            <a:r>
              <a:rPr lang="it-IT" b="0" i="0" u="none" dirty="0"/>
              <a:t>Non cercare pretesti</a:t>
            </a:r>
          </a:p>
          <a:p>
            <a:pPr algn="l" rtl="0"/>
            <a:r>
              <a:rPr lang="it-IT" b="0" i="0" u="none" dirty="0"/>
              <a:t>Non aver paura dei conflitti</a:t>
            </a:r>
          </a:p>
          <a:p>
            <a:pPr algn="l" rtl="0"/>
            <a:r>
              <a:rPr lang="it-IT" b="0" i="0" u="none" dirty="0"/>
              <a:t> </a:t>
            </a:r>
            <a:r>
              <a:rPr lang="it-IT" b="0" i="0" u="none" dirty="0">
                <a:effectLst/>
              </a:rPr>
              <a:t> </a:t>
            </a:r>
            <a:r>
              <a:rPr lang="it-IT" b="0" i="0" u="none" dirty="0"/>
              <a:t> </a:t>
            </a:r>
          </a:p>
          <a:p>
            <a:pPr algn="l" rtl="0"/>
            <a:r>
              <a:rPr lang="it-IT" b="0" i="0" u="none" dirty="0"/>
              <a:t> </a:t>
            </a:r>
          </a:p>
          <a:p>
            <a:pPr algn="l" rtl="0"/>
            <a:r>
              <a:rPr lang="it-IT" b="0" i="0" u="none" dirty="0"/>
              <a:t> </a:t>
            </a:r>
          </a:p>
          <a:p>
            <a:pPr algn="l" rtl="0"/>
            <a:r>
              <a:rPr lang="it-IT" b="0" i="0" u="none" dirty="0"/>
              <a:t> </a:t>
            </a:r>
          </a:p>
          <a:p>
            <a:pPr algn="l" rtl="0"/>
            <a:r>
              <a:rPr lang="it-IT" b="0" i="0" u="none" dirty="0"/>
              <a:t> </a:t>
            </a:r>
          </a:p>
          <a:p>
            <a:pPr algn="l" rtl="0"/>
            <a:r>
              <a:rPr lang="it-IT" b="0" i="0" u="none" dirty="0"/>
              <a:t> </a:t>
            </a:r>
          </a:p>
          <a:p>
            <a:endParaRPr lang="it-IT" noProof="0" dirty="0">
              <a:latin typeface="Calibri" charset="0"/>
            </a:endParaRPr>
          </a:p>
        </p:txBody>
      </p:sp>
      <p:sp>
        <p:nvSpPr>
          <p:cNvPr id="5" name="Rectangle 7"/>
          <p:cNvSpPr>
            <a:spLocks noGrp="1" noChangeArrowheads="1"/>
          </p:cNvSpPr>
          <p:nvPr>
            <p:ph type="sldNum" sz="quarter" idx="5"/>
          </p:nvPr>
        </p:nvSpPr>
        <p:spPr>
          <a:xfrm>
            <a:off x="0" y="9445928"/>
            <a:ext cx="6810375" cy="496586"/>
          </a:xfrm>
          <a:noFill/>
        </p:spPr>
        <p:txBody>
          <a:bodyPr/>
          <a:lstStyle/>
          <a:p>
            <a:pPr algn="l" defTabSz="952714" rtl="0"/>
            <a:r>
              <a:rPr lang="it-IT" b="0" i="0" u="none">
                <a:latin typeface="Tw Cen MT" pitchFamily="34" charset="0"/>
              </a:rPr>
              <a:t>U1-E2-</a:t>
            </a:r>
            <a:fld id="{4DFCE603-D661-40D4-B6D7-FD7DFB56CAB4}" type="slidenum">
              <a:rPr>
                <a:latin typeface="Tw Cen MT" pitchFamily="34" charset="0"/>
              </a:rPr>
              <a:pPr algn="l" defTabSz="952714" rtl="0"/>
              <a:t>3</a:t>
            </a:fld>
            <a:endParaRPr lang="it-IT" noProof="1" smtClean="0">
              <a:latin typeface="Tw Cen MT" pitchFamily="34" charset="0"/>
            </a:endParaRPr>
          </a:p>
        </p:txBody>
      </p:sp>
    </p:spTree>
    <p:extLst>
      <p:ext uri="{BB962C8B-B14F-4D97-AF65-F5344CB8AC3E}">
        <p14:creationId xmlns:p14="http://schemas.microsoft.com/office/powerpoint/2010/main" xmlns="" val="2944345832"/>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Zástupný symbol pro obrázek snímku 1"/>
          <p:cNvSpPr>
            <a:spLocks noGrp="1" noRot="1" noChangeAspect="1" noTextEdit="1"/>
          </p:cNvSpPr>
          <p:nvPr>
            <p:ph type="sldImg"/>
          </p:nvPr>
        </p:nvSpPr>
        <p:spPr>
          <a:ln/>
        </p:spPr>
      </p:sp>
      <p:sp>
        <p:nvSpPr>
          <p:cNvPr id="137219" name="Zástupný symbol pro poznámky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pPr algn="l" rtl="0"/>
            <a:r>
              <a:rPr lang="it-IT" b="0" i="0" u="none">
                <a:latin typeface="Tw Cen MT" panose="020B0602020104020603" pitchFamily="34" charset="0"/>
              </a:rPr>
              <a:t>“Avete suggerito delle soluzioni e adesso è tempo di considerare le opzioni e scegliere la migliore”.</a:t>
            </a:r>
            <a:endParaRPr lang="it-IT" noProof="0" dirty="0">
              <a:latin typeface="Tw Cen MT" panose="020B0602020104020603" pitchFamily="34" charset="0"/>
            </a:endParaRPr>
          </a:p>
        </p:txBody>
      </p:sp>
      <p:sp>
        <p:nvSpPr>
          <p:cNvPr id="5" name="Rectangle 7"/>
          <p:cNvSpPr>
            <a:spLocks noGrp="1" noChangeArrowheads="1"/>
          </p:cNvSpPr>
          <p:nvPr>
            <p:ph type="sldNum" sz="quarter" idx="5"/>
          </p:nvPr>
        </p:nvSpPr>
        <p:spPr>
          <a:xfrm>
            <a:off x="0" y="9445928"/>
            <a:ext cx="6810375" cy="496586"/>
          </a:xfrm>
          <a:noFill/>
        </p:spPr>
        <p:txBody>
          <a:bodyPr/>
          <a:lstStyle/>
          <a:p>
            <a:pPr algn="l" defTabSz="952714" rtl="0"/>
            <a:r>
              <a:rPr lang="it-IT" b="0" i="0" u="none">
                <a:latin typeface="Tw Cen MT" pitchFamily="34" charset="0"/>
              </a:rPr>
              <a:t>U1-E2-</a:t>
            </a:r>
            <a:fld id="{4DFCE603-D661-40D4-B6D7-FD7DFB56CAB4}" type="slidenum">
              <a:rPr>
                <a:latin typeface="Tw Cen MT" pitchFamily="34" charset="0"/>
              </a:rPr>
              <a:pPr algn="l" defTabSz="952714" rtl="0"/>
              <a:t>30</a:t>
            </a:fld>
            <a:endParaRPr lang="it-IT" noProof="1" smtClean="0">
              <a:latin typeface="Tw Cen MT" pitchFamily="34" charset="0"/>
            </a:endParaRPr>
          </a:p>
        </p:txBody>
      </p:sp>
    </p:spTree>
    <p:extLst>
      <p:ext uri="{BB962C8B-B14F-4D97-AF65-F5344CB8AC3E}">
        <p14:creationId xmlns:p14="http://schemas.microsoft.com/office/powerpoint/2010/main" xmlns="" val="322236354"/>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Zástupný symbol pro obrázek snímku 1"/>
          <p:cNvSpPr>
            <a:spLocks noGrp="1" noRot="1" noChangeAspect="1" noTextEdit="1"/>
          </p:cNvSpPr>
          <p:nvPr>
            <p:ph type="sldImg"/>
          </p:nvPr>
        </p:nvSpPr>
        <p:spPr>
          <a:ln/>
        </p:spPr>
      </p:sp>
      <p:sp>
        <p:nvSpPr>
          <p:cNvPr id="146435" name="Zástupný symbol pro poznámky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pPr algn="l" rtl="0"/>
            <a:r>
              <a:rPr lang="it-IT" b="0" i="0" u="none">
                <a:latin typeface="Tw Cen MT" panose="020B0602020104020603" pitchFamily="34" charset="0"/>
              </a:rPr>
              <a:t>Il trainer spiega l’analisi SWOT:</a:t>
            </a:r>
            <a:r>
              <a:rPr lang="it-IT" b="0" i="0" u="none" baseline="0">
                <a:latin typeface="Tw Cen MT" panose="020B0602020104020603" pitchFamily="34" charset="0"/>
              </a:rPr>
              <a:t> vedi slide successiva.</a:t>
            </a:r>
            <a:endParaRPr lang="it-IT" noProof="0" dirty="0" smtClean="0">
              <a:latin typeface="Tw Cen MT" panose="020B0602020104020603" pitchFamily="34" charset="0"/>
            </a:endParaRPr>
          </a:p>
        </p:txBody>
      </p:sp>
      <p:sp>
        <p:nvSpPr>
          <p:cNvPr id="5" name="Rectangle 7"/>
          <p:cNvSpPr>
            <a:spLocks noGrp="1" noChangeArrowheads="1"/>
          </p:cNvSpPr>
          <p:nvPr>
            <p:ph type="sldNum" sz="quarter" idx="5"/>
          </p:nvPr>
        </p:nvSpPr>
        <p:spPr>
          <a:xfrm>
            <a:off x="0" y="9445928"/>
            <a:ext cx="6810375" cy="496586"/>
          </a:xfrm>
          <a:noFill/>
        </p:spPr>
        <p:txBody>
          <a:bodyPr/>
          <a:lstStyle/>
          <a:p>
            <a:pPr algn="l" defTabSz="952714" rtl="0"/>
            <a:r>
              <a:rPr lang="it-IT" b="0" i="0" u="none">
                <a:latin typeface="Tw Cen MT" pitchFamily="34" charset="0"/>
              </a:rPr>
              <a:t>U1-E2-</a:t>
            </a:r>
            <a:fld id="{4DFCE603-D661-40D4-B6D7-FD7DFB56CAB4}" type="slidenum">
              <a:rPr>
                <a:latin typeface="Tw Cen MT" pitchFamily="34" charset="0"/>
              </a:rPr>
              <a:pPr algn="l" defTabSz="952714" rtl="0"/>
              <a:t>31</a:t>
            </a:fld>
            <a:endParaRPr lang="it-IT" noProof="1" smtClean="0">
              <a:latin typeface="Tw Cen MT" pitchFamily="34" charset="0"/>
            </a:endParaRPr>
          </a:p>
        </p:txBody>
      </p:sp>
    </p:spTree>
    <p:extLst>
      <p:ext uri="{BB962C8B-B14F-4D97-AF65-F5344CB8AC3E}">
        <p14:creationId xmlns:p14="http://schemas.microsoft.com/office/powerpoint/2010/main" xmlns="" val="66866908"/>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8" name="Zástupný symbol pro obrázek snímku 1"/>
          <p:cNvSpPr>
            <a:spLocks noGrp="1" noRot="1" noChangeAspect="1" noTextEdit="1"/>
          </p:cNvSpPr>
          <p:nvPr>
            <p:ph type="sldImg"/>
          </p:nvPr>
        </p:nvSpPr>
        <p:spPr>
          <a:ln/>
        </p:spPr>
      </p:sp>
      <p:sp>
        <p:nvSpPr>
          <p:cNvPr id="152579" name="Zástupný symbol pro poznámky 2"/>
          <p:cNvSpPr>
            <a:spLocks noGrp="1"/>
          </p:cNvSpPr>
          <p:nvPr>
            <p:ph type="body" idx="1"/>
          </p:nvPr>
        </p:nvSpPr>
        <p:spPr>
          <a:xfrm>
            <a:off x="596875" y="4467200"/>
            <a:ext cx="5733691" cy="4473900"/>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pPr algn="l" rtl="0"/>
            <a:r>
              <a:rPr lang="it-IT" sz="1000" b="0" i="0" u="none" dirty="0"/>
              <a:t>Nella vita tutto è influenzato da diversi fattori. Come possiamo dividerli semplicemente in fattori positivi e negativi? Come facciamo a sapere quali fattori sono negativi e quali positivi? </a:t>
            </a:r>
            <a:endParaRPr lang="it-IT" sz="1000" dirty="0"/>
          </a:p>
          <a:p>
            <a:pPr algn="l" rtl="0"/>
            <a:r>
              <a:rPr lang="it-IT" sz="1000" b="1" i="0" u="none" dirty="0"/>
              <a:t>I fattori positivi suscitano il nostro interesse nella direzione giusta mentre quelli negativi lo spostano nella direzione opposta.</a:t>
            </a:r>
            <a:r>
              <a:rPr lang="it-IT" sz="1000" b="0" i="0" u="none" dirty="0"/>
              <a:t> </a:t>
            </a:r>
            <a:endParaRPr lang="it-IT" sz="1000" dirty="0"/>
          </a:p>
          <a:p>
            <a:pPr algn="l" rtl="0"/>
            <a:r>
              <a:rPr lang="it-IT" sz="1000" b="0" i="0" u="none" dirty="0"/>
              <a:t>Alcune influenze sono certe, altre potrebbero non verificarsi. Sono quattro i gruppi di influenze di base:</a:t>
            </a:r>
            <a:endParaRPr lang="it-IT" sz="1000" dirty="0"/>
          </a:p>
          <a:p>
            <a:pPr algn="l" rtl="0"/>
            <a:r>
              <a:rPr lang="it-IT" sz="1000" b="1" i="0" u="none" dirty="0"/>
              <a:t>Positive e certe (tendono a dipendere soprattutto da fattori interni)</a:t>
            </a:r>
            <a:endParaRPr lang="it-IT" sz="1000" b="1" dirty="0"/>
          </a:p>
          <a:p>
            <a:pPr algn="l" rtl="0"/>
            <a:r>
              <a:rPr lang="it-IT" sz="1000" b="1" i="0" u="none" dirty="0"/>
              <a:t>Negative e certe (tendono a dipendere soprattutto da fattori interni)</a:t>
            </a:r>
            <a:endParaRPr lang="it-IT" sz="1000" b="1" dirty="0"/>
          </a:p>
          <a:p>
            <a:pPr algn="l" rtl="0"/>
            <a:r>
              <a:rPr lang="it-IT" sz="1000" b="1" i="0" u="none" dirty="0"/>
              <a:t>Positive e possibili (tendono a dipendere soprattutto da fattori esterni)</a:t>
            </a:r>
            <a:endParaRPr lang="it-IT" sz="1000" b="1" dirty="0"/>
          </a:p>
          <a:p>
            <a:pPr algn="l" rtl="0"/>
            <a:r>
              <a:rPr lang="it-IT" sz="1000" b="1" i="0" u="none" dirty="0"/>
              <a:t>Negative e possibili (tendono a dipendere soprattutto da fattori esterni)</a:t>
            </a:r>
            <a:endParaRPr lang="it-IT" sz="1000" b="1" dirty="0"/>
          </a:p>
          <a:p>
            <a:pPr algn="l" rtl="0"/>
            <a:r>
              <a:rPr lang="it-IT" sz="1000" b="0" i="0" u="none" dirty="0"/>
              <a:t> </a:t>
            </a:r>
            <a:endParaRPr lang="it-IT" sz="1000" b="1" dirty="0"/>
          </a:p>
          <a:p>
            <a:pPr algn="l" rtl="0"/>
            <a:r>
              <a:rPr lang="it-IT" sz="1000" b="0" i="0" u="none" dirty="0"/>
              <a:t>Questi quattro gruppi presentano una piattaforma per la cosiddetta </a:t>
            </a:r>
            <a:r>
              <a:rPr lang="it-IT" sz="1000" b="1" i="0" u="none" dirty="0"/>
              <a:t>analisi SWOT</a:t>
            </a:r>
            <a:r>
              <a:rPr lang="it-IT" sz="1000" b="0" i="0" u="none" dirty="0"/>
              <a:t>:</a:t>
            </a:r>
            <a:endParaRPr lang="it-IT" sz="1000" dirty="0"/>
          </a:p>
          <a:p>
            <a:pPr algn="l" rtl="0"/>
            <a:r>
              <a:rPr lang="it-IT" sz="1000" b="0" i="0" u="none" dirty="0"/>
              <a:t>Punti di forza</a:t>
            </a:r>
            <a:r>
              <a:rPr lang="it-IT" sz="1000" b="1" i="0" u="none" dirty="0"/>
              <a:t> </a:t>
            </a:r>
            <a:r>
              <a:rPr lang="it-IT" sz="1000" b="0" i="0" u="none" dirty="0"/>
              <a:t>	S	</a:t>
            </a:r>
            <a:endParaRPr lang="it-IT" sz="1000" b="1" dirty="0"/>
          </a:p>
          <a:p>
            <a:pPr algn="l" rtl="0"/>
            <a:r>
              <a:rPr lang="it-IT" sz="1000" b="0" i="0" u="none" dirty="0"/>
              <a:t>Punti di debolezza 	W	</a:t>
            </a:r>
            <a:endParaRPr lang="it-IT" sz="1000" b="1" dirty="0"/>
          </a:p>
          <a:p>
            <a:pPr algn="l" rtl="0"/>
            <a:r>
              <a:rPr lang="it-IT" sz="1000" b="0" i="0" u="none" dirty="0"/>
              <a:t>Opportunità 	O	</a:t>
            </a:r>
            <a:endParaRPr lang="it-IT" sz="1000" b="1" dirty="0"/>
          </a:p>
          <a:p>
            <a:pPr algn="l" rtl="0"/>
            <a:r>
              <a:rPr lang="it-IT" sz="1000" b="0" i="0" u="none" dirty="0"/>
              <a:t>Minacce 	T	</a:t>
            </a:r>
            <a:endParaRPr lang="it-IT" sz="1000" b="1" dirty="0"/>
          </a:p>
          <a:p>
            <a:pPr algn="l" rtl="0"/>
            <a:r>
              <a:rPr lang="it-IT" sz="1000" b="0" i="0" u="none" dirty="0"/>
              <a:t> </a:t>
            </a:r>
            <a:endParaRPr lang="it-IT" sz="1000" dirty="0"/>
          </a:p>
          <a:p>
            <a:pPr algn="l" rtl="0"/>
            <a:r>
              <a:rPr lang="it-IT" sz="1000" b="0" i="0" u="none" dirty="0"/>
              <a:t>Nessuna decisione ha impatti solo negativi o solo positivi. Ciò significa che </a:t>
            </a:r>
            <a:r>
              <a:rPr lang="it-IT" sz="1000" b="1" i="0" u="none" dirty="0"/>
              <a:t>dobbiamo guardare sempre a tutti e quattro i gruppi</a:t>
            </a:r>
            <a:r>
              <a:rPr lang="it-IT" sz="1000" b="0" i="0" u="none" dirty="0"/>
              <a:t> di influenza, altrimenti la nostra prospettiva sarebbe incompleta, troppo limitata e fuorviante. </a:t>
            </a:r>
            <a:endParaRPr lang="it-IT" sz="1000" dirty="0"/>
          </a:p>
          <a:p>
            <a:pPr algn="l" rtl="0"/>
            <a:r>
              <a:rPr lang="it-IT" sz="1000" b="0" i="0" u="none" dirty="0" smtClean="0"/>
              <a:t>Vi sarà </a:t>
            </a:r>
            <a:r>
              <a:rPr lang="it-IT" sz="1000" b="0" i="0" u="none" dirty="0"/>
              <a:t>sicuramente </a:t>
            </a:r>
            <a:r>
              <a:rPr lang="it-IT" sz="1000" b="0" i="0" u="none" dirty="0" smtClean="0"/>
              <a:t>capitato</a:t>
            </a:r>
            <a:r>
              <a:rPr lang="it-IT" sz="1000" b="0" i="0" u="none" baseline="0" dirty="0" smtClean="0"/>
              <a:t> di dire qualche volta</a:t>
            </a:r>
            <a:r>
              <a:rPr lang="it-IT" sz="1000" b="0" i="0" u="none" dirty="0" smtClean="0"/>
              <a:t>: </a:t>
            </a:r>
            <a:r>
              <a:rPr lang="it-IT" sz="1000" b="0" i="0" u="none" dirty="0"/>
              <a:t>“Non può essere così facile, deve esserci un trucco”. Queste situazioni sono il miglior modo per ottenere la prospettiva più oggettiva. Se avete delle difficoltà a trovare le influenze che appartengono a uno dei gruppi, non significa necessariamente che queste influenze non esistono, vuol dire semplicemente che non riusciamo a individuarle.  </a:t>
            </a:r>
            <a:endParaRPr lang="it-IT" sz="1000" dirty="0"/>
          </a:p>
          <a:p>
            <a:pPr algn="l" rtl="0"/>
            <a:r>
              <a:rPr lang="it-IT" sz="1000" b="0" i="0" u="none" dirty="0"/>
              <a:t>Se siete ottimisti, avete probabilmente delle difficoltà a identificare i punti di debolezza e le minacce. </a:t>
            </a:r>
            <a:endParaRPr lang="it-IT" sz="1000" dirty="0"/>
          </a:p>
          <a:p>
            <a:pPr algn="l" rtl="0"/>
            <a:r>
              <a:rPr lang="it-IT" sz="1000" b="0" i="0" u="none" dirty="0"/>
              <a:t>Se siete pessimisti, probabilmente fate fatica a trovare i punti di forza e le opportunità. </a:t>
            </a:r>
            <a:endParaRPr lang="it-IT" sz="1000" dirty="0"/>
          </a:p>
          <a:p>
            <a:pPr algn="l" rtl="0"/>
            <a:r>
              <a:rPr lang="it-IT" sz="1000" b="0" i="0" u="none" dirty="0"/>
              <a:t>Ma rimane il fatto che </a:t>
            </a:r>
            <a:r>
              <a:rPr lang="it-IT" sz="1000" b="1" i="0" u="none" dirty="0"/>
              <a:t>non dovreste mentire a voi stessi ma piuttosto affrontare tutti e quattro i gruppi a vostra coscienza.</a:t>
            </a:r>
            <a:r>
              <a:rPr lang="it-IT" sz="1000" b="0" i="0" u="none" dirty="0"/>
              <a:t> </a:t>
            </a:r>
            <a:endParaRPr lang="it-IT" sz="1000" dirty="0"/>
          </a:p>
          <a:p>
            <a:endParaRPr lang="it-IT" sz="1000" noProof="0" dirty="0" smtClean="0">
              <a:latin typeface="Calibri" charset="0"/>
            </a:endParaRPr>
          </a:p>
          <a:p>
            <a:endParaRPr lang="it-IT" sz="1000" dirty="0" smtClean="0">
              <a:latin typeface="Calibri" charset="0"/>
            </a:endParaRPr>
          </a:p>
          <a:p>
            <a:endParaRPr lang="it-IT" sz="1000" dirty="0">
              <a:latin typeface="Calibri" charset="0"/>
            </a:endParaRPr>
          </a:p>
        </p:txBody>
      </p:sp>
      <p:sp>
        <p:nvSpPr>
          <p:cNvPr id="5" name="Rectangle 7"/>
          <p:cNvSpPr>
            <a:spLocks noGrp="1" noChangeArrowheads="1"/>
          </p:cNvSpPr>
          <p:nvPr>
            <p:ph type="sldNum" sz="quarter" idx="5"/>
          </p:nvPr>
        </p:nvSpPr>
        <p:spPr>
          <a:xfrm>
            <a:off x="0" y="9445928"/>
            <a:ext cx="6810375" cy="496586"/>
          </a:xfrm>
          <a:noFill/>
        </p:spPr>
        <p:txBody>
          <a:bodyPr/>
          <a:lstStyle/>
          <a:p>
            <a:pPr algn="l" defTabSz="952714" rtl="0"/>
            <a:r>
              <a:rPr lang="it-IT" b="0" i="0" u="none">
                <a:latin typeface="Tw Cen MT" pitchFamily="34" charset="0"/>
              </a:rPr>
              <a:t>U1-E2-</a:t>
            </a:r>
            <a:fld id="{4DFCE603-D661-40D4-B6D7-FD7DFB56CAB4}" type="slidenum">
              <a:rPr>
                <a:latin typeface="Tw Cen MT" pitchFamily="34" charset="0"/>
              </a:rPr>
              <a:pPr algn="l" defTabSz="952714" rtl="0"/>
              <a:t>32</a:t>
            </a:fld>
            <a:endParaRPr lang="it-IT" noProof="1" smtClean="0">
              <a:latin typeface="Tw Cen MT" pitchFamily="34" charset="0"/>
            </a:endParaRPr>
          </a:p>
        </p:txBody>
      </p:sp>
    </p:spTree>
    <p:extLst>
      <p:ext uri="{BB962C8B-B14F-4D97-AF65-F5344CB8AC3E}">
        <p14:creationId xmlns:p14="http://schemas.microsoft.com/office/powerpoint/2010/main" xmlns="" val="103321578"/>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8" name="Zástupný symbol pro obrázek snímku 1"/>
          <p:cNvSpPr>
            <a:spLocks noGrp="1" noRot="1" noChangeAspect="1" noTextEdit="1"/>
          </p:cNvSpPr>
          <p:nvPr>
            <p:ph type="sldImg"/>
          </p:nvPr>
        </p:nvSpPr>
        <p:spPr>
          <a:ln/>
        </p:spPr>
      </p:sp>
      <p:sp>
        <p:nvSpPr>
          <p:cNvPr id="152579" name="Zástupný symbol pro poznámky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pPr algn="l" rtl="0"/>
            <a:r>
              <a:rPr lang="it-IT" b="0" i="0" u="none" dirty="0">
                <a:latin typeface="Tw Cen MT" panose="020B0602020104020603" pitchFamily="34" charset="0"/>
              </a:rPr>
              <a:t>Il trainer spiega il principio di </a:t>
            </a:r>
            <a:r>
              <a:rPr lang="it-IT" b="0" i="0" u="none" dirty="0" err="1">
                <a:latin typeface="Tw Cen MT" panose="020B0602020104020603" pitchFamily="34" charset="0"/>
              </a:rPr>
              <a:t>Pareto</a:t>
            </a:r>
            <a:r>
              <a:rPr lang="it-IT" b="0" i="0" u="none" dirty="0">
                <a:latin typeface="Tw Cen MT" panose="020B0602020104020603" pitchFamily="34" charset="0"/>
              </a:rPr>
              <a:t>, che può essere utilizzato per scegliere la soluzione più appropriata per un problema.</a:t>
            </a:r>
            <a:endParaRPr lang="it-IT" dirty="0">
              <a:latin typeface="Tw Cen MT" panose="020B0602020104020603" pitchFamily="34" charset="0"/>
            </a:endParaRPr>
          </a:p>
          <a:p>
            <a:pPr algn="l" rtl="0"/>
            <a:r>
              <a:rPr lang="it-IT" b="0" i="0" u="none" dirty="0">
                <a:latin typeface="Tw Cen MT" panose="020B0602020104020603" pitchFamily="34" charset="0"/>
              </a:rPr>
              <a:t> </a:t>
            </a:r>
            <a:endParaRPr lang="it-IT" dirty="0">
              <a:latin typeface="Tw Cen MT" panose="020B0602020104020603" pitchFamily="34" charset="0"/>
            </a:endParaRPr>
          </a:p>
          <a:p>
            <a:pPr algn="l" rtl="0"/>
            <a:r>
              <a:rPr lang="it-IT" b="0" i="0" u="none" dirty="0">
                <a:latin typeface="Tw Cen MT" panose="020B0602020104020603" pitchFamily="34" charset="0"/>
              </a:rPr>
              <a:t> Nel 19</a:t>
            </a:r>
            <a:r>
              <a:rPr lang="it-IT" b="0" i="0" u="none" baseline="30000" dirty="0">
                <a:latin typeface="Tw Cen MT" panose="020B0602020104020603" pitchFamily="34" charset="0"/>
              </a:rPr>
              <a:t>°</a:t>
            </a:r>
            <a:r>
              <a:rPr lang="it-IT" b="0" i="0" u="none" dirty="0">
                <a:latin typeface="Tw Cen MT" panose="020B0602020104020603" pitchFamily="34" charset="0"/>
              </a:rPr>
              <a:t> secolo, il sociologo italiano </a:t>
            </a:r>
            <a:r>
              <a:rPr lang="it-IT" b="0" i="0" u="none" dirty="0" err="1">
                <a:latin typeface="Tw Cen MT" panose="020B0602020104020603" pitchFamily="34" charset="0"/>
              </a:rPr>
              <a:t>Vilfredo</a:t>
            </a:r>
            <a:r>
              <a:rPr lang="it-IT" b="0" i="0" u="none" dirty="0">
                <a:latin typeface="Tw Cen MT" panose="020B0602020104020603" pitchFamily="34" charset="0"/>
              </a:rPr>
              <a:t> </a:t>
            </a:r>
            <a:r>
              <a:rPr lang="it-IT" b="0" i="0" u="none" dirty="0" err="1">
                <a:latin typeface="Tw Cen MT" panose="020B0602020104020603" pitchFamily="34" charset="0"/>
              </a:rPr>
              <a:t>Pareto</a:t>
            </a:r>
            <a:r>
              <a:rPr lang="it-IT" b="0" i="0" u="none" dirty="0">
                <a:latin typeface="Tw Cen MT" panose="020B0602020104020603" pitchFamily="34" charset="0"/>
              </a:rPr>
              <a:t> ha scoperto che il 20% delle persone detiene l’80% dei beni. Questa regola vale anche per altri settori. Quando si tratta di prendere una decisione, la regola di </a:t>
            </a:r>
            <a:r>
              <a:rPr lang="it-IT" b="0" i="0" u="none" dirty="0" err="1">
                <a:latin typeface="Tw Cen MT" panose="020B0602020104020603" pitchFamily="34" charset="0"/>
              </a:rPr>
              <a:t>Pareto</a:t>
            </a:r>
            <a:r>
              <a:rPr lang="it-IT" b="0" i="0" u="none" dirty="0">
                <a:latin typeface="Tw Cen MT" panose="020B0602020104020603" pitchFamily="34" charset="0"/>
              </a:rPr>
              <a:t> afferma che l’80% dei problemi è causato dal 20% delle cause e dovremmo cercare di individuare e scoprire proprio queste, concentrandoci quindi su di esse e </a:t>
            </a:r>
            <a:r>
              <a:rPr lang="it-IT" b="0" i="0" u="none" dirty="0" smtClean="0">
                <a:latin typeface="Tw Cen MT" panose="020B0602020104020603" pitchFamily="34" charset="0"/>
              </a:rPr>
              <a:t>cercando </a:t>
            </a:r>
            <a:r>
              <a:rPr lang="it-IT" b="0" i="0" u="none" dirty="0">
                <a:latin typeface="Tw Cen MT" panose="020B0602020104020603" pitchFamily="34" charset="0"/>
              </a:rPr>
              <a:t>di risolverle. Dovremmo scegliere una soluzione che elimini l’80% delle cause.</a:t>
            </a:r>
            <a:endParaRPr lang="it-IT" dirty="0">
              <a:latin typeface="Tw Cen MT" panose="020B0602020104020603" pitchFamily="34" charset="0"/>
            </a:endParaRPr>
          </a:p>
          <a:p>
            <a:pPr algn="l" defTabSz="883676" rtl="0">
              <a:defRPr/>
            </a:pPr>
            <a:endParaRPr lang="it-IT" dirty="0">
              <a:latin typeface="Tw Cen MT" panose="020B0602020104020603" pitchFamily="34" charset="0"/>
            </a:endParaRPr>
          </a:p>
          <a:p>
            <a:pPr algn="l" defTabSz="883676" rtl="0">
              <a:defRPr/>
            </a:pPr>
            <a:r>
              <a:rPr lang="it-IT" b="0" i="0" u="none" dirty="0">
                <a:latin typeface="Tw Cen MT" panose="020B0602020104020603" pitchFamily="34" charset="0"/>
              </a:rPr>
              <a:t>Il principio di </a:t>
            </a:r>
            <a:r>
              <a:rPr lang="it-IT" b="0" i="0" u="none" dirty="0" err="1">
                <a:latin typeface="Tw Cen MT" panose="020B0602020104020603" pitchFamily="34" charset="0"/>
              </a:rPr>
              <a:t>Pareto</a:t>
            </a:r>
            <a:r>
              <a:rPr lang="it-IT" b="0" i="0" u="none" dirty="0">
                <a:latin typeface="Tw Cen MT" panose="020B0602020104020603" pitchFamily="34" charset="0"/>
              </a:rPr>
              <a:t> può aiutare a selezionare la soluzione ottimale per un problema. Ad esempio, dopo il brainstorming e secondo il principio di </a:t>
            </a:r>
            <a:r>
              <a:rPr lang="it-IT" b="0" i="0" u="none" dirty="0" err="1">
                <a:latin typeface="Tw Cen MT" panose="020B0602020104020603" pitchFamily="34" charset="0"/>
              </a:rPr>
              <a:t>Pareto</a:t>
            </a:r>
            <a:r>
              <a:rPr lang="it-IT" b="0" i="0" u="none" dirty="0">
                <a:latin typeface="Tw Cen MT" panose="020B0602020104020603" pitchFamily="34" charset="0"/>
              </a:rPr>
              <a:t>, l’80% dei voti dovrebbe essere assegnato al 20% dei suggerimenti. E questi dovrebbero essere le soluzioni che affrontano meglio la soluzione”.</a:t>
            </a:r>
            <a:endParaRPr lang="it-IT" dirty="0">
              <a:latin typeface="Tw Cen MT" panose="020B0602020104020603" pitchFamily="34" charset="0"/>
            </a:endParaRPr>
          </a:p>
          <a:p>
            <a:endParaRPr lang="it-IT" dirty="0">
              <a:latin typeface="Tw Cen MT" panose="020B0602020104020603" pitchFamily="34" charset="0"/>
            </a:endParaRPr>
          </a:p>
        </p:txBody>
      </p:sp>
      <p:sp>
        <p:nvSpPr>
          <p:cNvPr id="5" name="Rectangle 7"/>
          <p:cNvSpPr>
            <a:spLocks noGrp="1" noChangeArrowheads="1"/>
          </p:cNvSpPr>
          <p:nvPr>
            <p:ph type="sldNum" sz="quarter" idx="5"/>
          </p:nvPr>
        </p:nvSpPr>
        <p:spPr>
          <a:xfrm>
            <a:off x="0" y="9445928"/>
            <a:ext cx="6810375" cy="496586"/>
          </a:xfrm>
          <a:noFill/>
        </p:spPr>
        <p:txBody>
          <a:bodyPr/>
          <a:lstStyle/>
          <a:p>
            <a:pPr algn="l" defTabSz="952714" rtl="0"/>
            <a:r>
              <a:rPr lang="it-IT" b="0" i="0" u="none">
                <a:latin typeface="Tw Cen MT" pitchFamily="34" charset="0"/>
              </a:rPr>
              <a:t>U1-E2-</a:t>
            </a:r>
            <a:fld id="{4DFCE603-D661-40D4-B6D7-FD7DFB56CAB4}" type="slidenum">
              <a:rPr>
                <a:latin typeface="Tw Cen MT" pitchFamily="34" charset="0"/>
              </a:rPr>
              <a:pPr algn="l" defTabSz="952714" rtl="0"/>
              <a:t>33</a:t>
            </a:fld>
            <a:endParaRPr lang="it-IT" noProof="1" smtClean="0">
              <a:latin typeface="Tw Cen MT" pitchFamily="34" charset="0"/>
            </a:endParaRPr>
          </a:p>
        </p:txBody>
      </p:sp>
    </p:spTree>
    <p:extLst>
      <p:ext uri="{BB962C8B-B14F-4D97-AF65-F5344CB8AC3E}">
        <p14:creationId xmlns:p14="http://schemas.microsoft.com/office/powerpoint/2010/main" xmlns="" val="3000104858"/>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Zástupný symbol pro obrázek snímku 1"/>
          <p:cNvSpPr>
            <a:spLocks noGrp="1" noRot="1" noChangeAspect="1" noTextEdit="1"/>
          </p:cNvSpPr>
          <p:nvPr>
            <p:ph type="sldImg"/>
          </p:nvPr>
        </p:nvSpPr>
        <p:spPr>
          <a:ln/>
        </p:spPr>
      </p:sp>
      <p:sp>
        <p:nvSpPr>
          <p:cNvPr id="137219" name="Zástupný symbol pro poznámky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pPr algn="l" rtl="0"/>
            <a:r>
              <a:rPr lang="it-IT" b="0" i="0" u="none">
                <a:latin typeface="Tw Cen MT" panose="020B0602020104020603" pitchFamily="34" charset="0"/>
              </a:rPr>
              <a:t>“Adesso avete scelto l’opzione migliore</a:t>
            </a:r>
            <a:r>
              <a:rPr lang="it-IT" b="0" i="0" u="none" baseline="0">
                <a:latin typeface="Tw Cen MT" panose="020B0602020104020603" pitchFamily="34" charset="0"/>
              </a:rPr>
              <a:t>, dovete realizzare la vostra decisione”.</a:t>
            </a:r>
          </a:p>
        </p:txBody>
      </p:sp>
      <p:sp>
        <p:nvSpPr>
          <p:cNvPr id="5" name="Rectangle 7"/>
          <p:cNvSpPr>
            <a:spLocks noGrp="1" noChangeArrowheads="1"/>
          </p:cNvSpPr>
          <p:nvPr>
            <p:ph type="sldNum" sz="quarter" idx="5"/>
          </p:nvPr>
        </p:nvSpPr>
        <p:spPr>
          <a:xfrm>
            <a:off x="0" y="9445928"/>
            <a:ext cx="6810375" cy="496586"/>
          </a:xfrm>
          <a:noFill/>
        </p:spPr>
        <p:txBody>
          <a:bodyPr/>
          <a:lstStyle/>
          <a:p>
            <a:pPr algn="l" defTabSz="952714" rtl="0"/>
            <a:r>
              <a:rPr lang="it-IT" b="0" i="0" u="none">
                <a:latin typeface="Tw Cen MT" pitchFamily="34" charset="0"/>
              </a:rPr>
              <a:t>U1-E2-</a:t>
            </a:r>
            <a:fld id="{4DFCE603-D661-40D4-B6D7-FD7DFB56CAB4}" type="slidenum">
              <a:rPr>
                <a:latin typeface="Tw Cen MT" pitchFamily="34" charset="0"/>
              </a:rPr>
              <a:pPr algn="l" defTabSz="952714" rtl="0"/>
              <a:t>34</a:t>
            </a:fld>
            <a:endParaRPr lang="it-IT" noProof="1" smtClean="0">
              <a:latin typeface="Tw Cen MT" pitchFamily="34" charset="0"/>
            </a:endParaRPr>
          </a:p>
        </p:txBody>
      </p:sp>
    </p:spTree>
    <p:extLst>
      <p:ext uri="{BB962C8B-B14F-4D97-AF65-F5344CB8AC3E}">
        <p14:creationId xmlns:p14="http://schemas.microsoft.com/office/powerpoint/2010/main" xmlns="" val="267719632"/>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2" name="Zástupný symbol pro obrázek snímku 1"/>
          <p:cNvSpPr>
            <a:spLocks noGrp="1" noRot="1" noChangeAspect="1" noTextEdit="1"/>
          </p:cNvSpPr>
          <p:nvPr>
            <p:ph type="sldImg"/>
          </p:nvPr>
        </p:nvSpPr>
        <p:spPr>
          <a:ln/>
        </p:spPr>
      </p:sp>
      <p:sp>
        <p:nvSpPr>
          <p:cNvPr id="153603" name="Zástupný symbol pro poznámky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pPr algn="l" defTabSz="883676" rtl="0">
              <a:defRPr/>
            </a:pPr>
            <a:r>
              <a:rPr lang="it-IT" b="0" i="0" u="none" dirty="0"/>
              <a:t>Una volta scelto come affrontare un problema, dobbiamo decidere come implementare la soluzione scelta. A questo punto, può aiutarvi il piano d’azione. </a:t>
            </a:r>
            <a:endParaRPr lang="it-IT" b="1" dirty="0"/>
          </a:p>
          <a:p>
            <a:pPr algn="l" rtl="0"/>
            <a:r>
              <a:rPr lang="it-IT" b="0" i="0" u="none" dirty="0"/>
              <a:t> </a:t>
            </a:r>
            <a:endParaRPr lang="it-IT" b="1" dirty="0"/>
          </a:p>
          <a:p>
            <a:pPr algn="l" rtl="0"/>
            <a:r>
              <a:rPr lang="it-IT" b="1" i="0" u="none" dirty="0"/>
              <a:t>Cosa dovrebbe comprendere un piano d’azione?</a:t>
            </a:r>
            <a:endParaRPr lang="it-IT" b="1" dirty="0"/>
          </a:p>
          <a:p>
            <a:pPr algn="l" rtl="0"/>
            <a:r>
              <a:rPr lang="it-IT" b="0" i="0" u="none" dirty="0"/>
              <a:t>Cosa? - cosa serve davvero (definizione del problema, descrizione dei compiti individuali)</a:t>
            </a:r>
            <a:endParaRPr lang="it-IT" b="1" dirty="0"/>
          </a:p>
          <a:p>
            <a:pPr algn="l" rtl="0"/>
            <a:r>
              <a:rPr lang="it-IT" b="0" i="0" u="none" dirty="0"/>
              <a:t>Perché? - cosa otterremo, cosa ci aspettiamo, quali sono i rischi</a:t>
            </a:r>
            <a:endParaRPr lang="it-IT" b="1" dirty="0"/>
          </a:p>
          <a:p>
            <a:pPr algn="l" rtl="0"/>
            <a:r>
              <a:rPr lang="it-IT" b="0" i="0" u="none" dirty="0"/>
              <a:t>Come? - come procederò, quali metodi e quali strumenti utilizzerò</a:t>
            </a:r>
            <a:endParaRPr lang="it-IT" b="1" dirty="0"/>
          </a:p>
          <a:p>
            <a:pPr algn="l" rtl="0"/>
            <a:r>
              <a:rPr lang="it-IT" b="0" i="0" u="none" dirty="0"/>
              <a:t>Chi? - chi lo farà, io o un team</a:t>
            </a:r>
            <a:endParaRPr lang="it-IT" b="1" dirty="0"/>
          </a:p>
          <a:p>
            <a:pPr algn="l" rtl="0"/>
            <a:r>
              <a:rPr lang="it-IT" b="0" i="0" u="none" dirty="0"/>
              <a:t>Quando? - quali sono le tempistiche</a:t>
            </a:r>
            <a:endParaRPr lang="it-IT" b="1" dirty="0"/>
          </a:p>
          <a:p>
            <a:pPr algn="l" rtl="0"/>
            <a:r>
              <a:rPr lang="it-IT" b="0" i="0" u="none" dirty="0"/>
              <a:t>Quanto costa? - quanto costerà, di quali risorse avrò bisogno (finanziarie, umane)</a:t>
            </a:r>
            <a:endParaRPr lang="it-IT" b="1" dirty="0"/>
          </a:p>
          <a:p>
            <a:pPr algn="l" rtl="0"/>
            <a:r>
              <a:rPr lang="it-IT" b="0" i="0" u="none" dirty="0"/>
              <a:t> </a:t>
            </a:r>
            <a:endParaRPr lang="it-IT" b="1" dirty="0"/>
          </a:p>
          <a:p>
            <a:pPr algn="l" rtl="0"/>
            <a:r>
              <a:rPr lang="it-IT" b="0" i="0" u="sng" dirty="0"/>
              <a:t>I segni di un’implementazione efficace comprendono:</a:t>
            </a:r>
            <a:endParaRPr lang="it-IT" dirty="0"/>
          </a:p>
          <a:p>
            <a:pPr lvl="0" algn="l" rtl="0"/>
            <a:r>
              <a:rPr lang="it-IT" b="0" i="0" u="none" dirty="0"/>
              <a:t>Implementazione puntuale, con le fasi nel giusto ordine</a:t>
            </a:r>
            <a:endParaRPr lang="it-IT" dirty="0"/>
          </a:p>
          <a:p>
            <a:pPr lvl="0" algn="l" rtl="0"/>
            <a:r>
              <a:rPr lang="it-IT" b="0" i="0" u="none" dirty="0"/>
              <a:t>Garantire il feedback</a:t>
            </a:r>
            <a:endParaRPr lang="it-IT" dirty="0"/>
          </a:p>
          <a:p>
            <a:pPr lvl="0" algn="l" rtl="0"/>
            <a:r>
              <a:rPr lang="it-IT" b="0" i="0" u="none" dirty="0"/>
              <a:t>Il coordinatore assicura che la soluzione sia accettata dalle altre parti coinvolte nel processo decisionale</a:t>
            </a:r>
            <a:endParaRPr lang="it-IT" dirty="0"/>
          </a:p>
          <a:p>
            <a:pPr lvl="0" algn="l" rtl="0"/>
            <a:r>
              <a:rPr lang="it-IT" b="0" i="0" u="none" dirty="0"/>
              <a:t>La realizzazione delle soluzioni scelte è legata a degli adeguati meccanismi di controllo</a:t>
            </a:r>
            <a:endParaRPr lang="it-IT" dirty="0"/>
          </a:p>
          <a:p>
            <a:pPr algn="l" rtl="0"/>
            <a:r>
              <a:rPr lang="it-IT" b="0" i="0" u="none" dirty="0"/>
              <a:t> </a:t>
            </a:r>
            <a:endParaRPr lang="it-IT" dirty="0"/>
          </a:p>
          <a:p>
            <a:pPr algn="l" rtl="0"/>
            <a:r>
              <a:rPr lang="it-IT" b="0" i="0" u="none" dirty="0"/>
              <a:t>Il piano d’azione è una determinata soluzione per la situazione che comprende la descrizione della maniera (tempi, risorse) in cui saranno raggiunti gli obiettivi.</a:t>
            </a:r>
            <a:endParaRPr lang="it-IT" dirty="0"/>
          </a:p>
          <a:p>
            <a:pPr algn="l" rtl="0"/>
            <a:r>
              <a:rPr lang="it-IT" b="0" i="0" u="none" dirty="0"/>
              <a:t> </a:t>
            </a:r>
            <a:endParaRPr lang="it-IT" dirty="0"/>
          </a:p>
          <a:p>
            <a:pPr algn="l" rtl="0"/>
            <a:r>
              <a:rPr lang="it-IT" b="0" i="0" u="none" dirty="0"/>
              <a:t> </a:t>
            </a:r>
            <a:endParaRPr lang="it-IT" b="1" dirty="0"/>
          </a:p>
          <a:p>
            <a:endParaRPr lang="it-IT" dirty="0">
              <a:latin typeface="Calibri" charset="0"/>
            </a:endParaRPr>
          </a:p>
        </p:txBody>
      </p:sp>
      <p:sp>
        <p:nvSpPr>
          <p:cNvPr id="5" name="Rectangle 7"/>
          <p:cNvSpPr>
            <a:spLocks noGrp="1" noChangeArrowheads="1"/>
          </p:cNvSpPr>
          <p:nvPr>
            <p:ph type="sldNum" sz="quarter" idx="5"/>
          </p:nvPr>
        </p:nvSpPr>
        <p:spPr>
          <a:xfrm>
            <a:off x="0" y="9445928"/>
            <a:ext cx="6810375" cy="496586"/>
          </a:xfrm>
          <a:noFill/>
        </p:spPr>
        <p:txBody>
          <a:bodyPr/>
          <a:lstStyle/>
          <a:p>
            <a:pPr algn="l" defTabSz="952714" rtl="0"/>
            <a:r>
              <a:rPr lang="it-IT" b="0" i="0" u="none">
                <a:latin typeface="Tw Cen MT" pitchFamily="34" charset="0"/>
              </a:rPr>
              <a:t>U1-E2-</a:t>
            </a:r>
            <a:fld id="{4DFCE603-D661-40D4-B6D7-FD7DFB56CAB4}" type="slidenum">
              <a:rPr>
                <a:latin typeface="Tw Cen MT" pitchFamily="34" charset="0"/>
              </a:rPr>
              <a:pPr algn="l" defTabSz="952714" rtl="0"/>
              <a:t>35</a:t>
            </a:fld>
            <a:endParaRPr lang="it-IT" noProof="1" smtClean="0">
              <a:latin typeface="Tw Cen MT" pitchFamily="34" charset="0"/>
            </a:endParaRPr>
          </a:p>
        </p:txBody>
      </p:sp>
    </p:spTree>
    <p:extLst>
      <p:ext uri="{BB962C8B-B14F-4D97-AF65-F5344CB8AC3E}">
        <p14:creationId xmlns:p14="http://schemas.microsoft.com/office/powerpoint/2010/main" xmlns="" val="1617298207"/>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Zástupný symbol pro obrázek snímku 1"/>
          <p:cNvSpPr>
            <a:spLocks noGrp="1" noRot="1" noChangeAspect="1" noTextEdit="1"/>
          </p:cNvSpPr>
          <p:nvPr>
            <p:ph type="sldImg"/>
          </p:nvPr>
        </p:nvSpPr>
        <p:spPr>
          <a:ln/>
        </p:spPr>
      </p:sp>
      <p:sp>
        <p:nvSpPr>
          <p:cNvPr id="137219" name="Zástupný symbol pro poznámky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pPr algn="l" rtl="0"/>
            <a:r>
              <a:rPr lang="it-IT" b="0" i="0" u="none" dirty="0">
                <a:latin typeface="Tw Cen MT" panose="020B0602020104020603" pitchFamily="34" charset="0"/>
              </a:rPr>
              <a:t>Dopo aver implementato la vostra soluzione,</a:t>
            </a:r>
            <a:r>
              <a:rPr lang="it-IT" b="0" i="0" u="none" baseline="0" dirty="0">
                <a:latin typeface="Tw Cen MT" panose="020B0602020104020603" pitchFamily="34" charset="0"/>
              </a:rPr>
              <a:t> occorre valutare il risultato.  Non potete fare questo, ma almeno potete procedere alla valutazione del lavoro della vostra squadra.  E questo è il compito successivo.</a:t>
            </a:r>
            <a:endParaRPr lang="it-IT" noProof="0" dirty="0">
              <a:latin typeface="Tw Cen MT" panose="020B0602020104020603" pitchFamily="34" charset="0"/>
            </a:endParaRPr>
          </a:p>
        </p:txBody>
      </p:sp>
      <p:sp>
        <p:nvSpPr>
          <p:cNvPr id="5" name="Rectangle 7"/>
          <p:cNvSpPr>
            <a:spLocks noGrp="1" noChangeArrowheads="1"/>
          </p:cNvSpPr>
          <p:nvPr>
            <p:ph type="sldNum" sz="quarter" idx="5"/>
          </p:nvPr>
        </p:nvSpPr>
        <p:spPr>
          <a:xfrm>
            <a:off x="0" y="9445928"/>
            <a:ext cx="6810375" cy="496586"/>
          </a:xfrm>
          <a:noFill/>
        </p:spPr>
        <p:txBody>
          <a:bodyPr/>
          <a:lstStyle/>
          <a:p>
            <a:pPr algn="l" defTabSz="952714" rtl="0"/>
            <a:r>
              <a:rPr lang="it-IT" b="0" i="0" u="none">
                <a:latin typeface="Tw Cen MT" pitchFamily="34" charset="0"/>
              </a:rPr>
              <a:t>U1-E2-</a:t>
            </a:r>
            <a:fld id="{4DFCE603-D661-40D4-B6D7-FD7DFB56CAB4}" type="slidenum">
              <a:rPr>
                <a:latin typeface="Tw Cen MT" pitchFamily="34" charset="0"/>
              </a:rPr>
              <a:pPr algn="l" defTabSz="952714" rtl="0"/>
              <a:t>36</a:t>
            </a:fld>
            <a:endParaRPr lang="it-IT" noProof="1" smtClean="0">
              <a:latin typeface="Tw Cen MT" pitchFamily="34" charset="0"/>
            </a:endParaRPr>
          </a:p>
        </p:txBody>
      </p:sp>
    </p:spTree>
    <p:extLst>
      <p:ext uri="{BB962C8B-B14F-4D97-AF65-F5344CB8AC3E}">
        <p14:creationId xmlns:p14="http://schemas.microsoft.com/office/powerpoint/2010/main" xmlns="" val="2123610377"/>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Zástupný symbol pro obrázek snímku 1"/>
          <p:cNvSpPr>
            <a:spLocks noGrp="1" noRot="1" noChangeAspect="1" noTextEdit="1"/>
          </p:cNvSpPr>
          <p:nvPr>
            <p:ph type="sldImg"/>
          </p:nvPr>
        </p:nvSpPr>
        <p:spPr>
          <a:ln/>
        </p:spPr>
      </p:sp>
      <p:sp>
        <p:nvSpPr>
          <p:cNvPr id="146435" name="Zástupný symbol pro poznámky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pPr algn="l" rtl="0"/>
            <a:r>
              <a:rPr lang="it-IT" b="0" i="0" u="none">
                <a:latin typeface="Tw Cen MT" panose="020B0602020104020603" pitchFamily="34" charset="0"/>
              </a:rPr>
              <a:t>Il trainer spiega il compito successivo.</a:t>
            </a:r>
            <a:endParaRPr lang="it-IT" noProof="0" dirty="0">
              <a:latin typeface="Tw Cen MT" panose="020B0602020104020603" pitchFamily="34" charset="0"/>
            </a:endParaRPr>
          </a:p>
        </p:txBody>
      </p:sp>
      <p:sp>
        <p:nvSpPr>
          <p:cNvPr id="5" name="Rectangle 7"/>
          <p:cNvSpPr>
            <a:spLocks noGrp="1" noChangeArrowheads="1"/>
          </p:cNvSpPr>
          <p:nvPr>
            <p:ph type="sldNum" sz="quarter" idx="5"/>
          </p:nvPr>
        </p:nvSpPr>
        <p:spPr>
          <a:xfrm>
            <a:off x="0" y="9445928"/>
            <a:ext cx="6810375" cy="496586"/>
          </a:xfrm>
          <a:noFill/>
        </p:spPr>
        <p:txBody>
          <a:bodyPr/>
          <a:lstStyle/>
          <a:p>
            <a:pPr algn="l" defTabSz="952714" rtl="0"/>
            <a:r>
              <a:rPr lang="it-IT" b="0" i="0" u="none">
                <a:latin typeface="Tw Cen MT" pitchFamily="34" charset="0"/>
              </a:rPr>
              <a:t>U1-E2-</a:t>
            </a:r>
            <a:fld id="{4DFCE603-D661-40D4-B6D7-FD7DFB56CAB4}" type="slidenum">
              <a:rPr>
                <a:latin typeface="Tw Cen MT" pitchFamily="34" charset="0"/>
              </a:rPr>
              <a:pPr algn="l" defTabSz="952714" rtl="0"/>
              <a:t>37</a:t>
            </a:fld>
            <a:endParaRPr lang="it-IT" noProof="1" smtClean="0">
              <a:latin typeface="Tw Cen MT" pitchFamily="34" charset="0"/>
            </a:endParaRPr>
          </a:p>
        </p:txBody>
      </p:sp>
    </p:spTree>
    <p:extLst>
      <p:ext uri="{BB962C8B-B14F-4D97-AF65-F5344CB8AC3E}">
        <p14:creationId xmlns:p14="http://schemas.microsoft.com/office/powerpoint/2010/main" xmlns="" val="1295486352"/>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2" name="Zástupný symbol pro obrázek snímku 1"/>
          <p:cNvSpPr>
            <a:spLocks noGrp="1" noRot="1" noChangeAspect="1" noTextEdit="1"/>
          </p:cNvSpPr>
          <p:nvPr>
            <p:ph type="sldImg"/>
          </p:nvPr>
        </p:nvSpPr>
        <p:spPr>
          <a:ln/>
        </p:spPr>
      </p:sp>
      <p:sp>
        <p:nvSpPr>
          <p:cNvPr id="153603" name="Zástupný symbol pro poznámky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pPr algn="l" rtl="0"/>
            <a:r>
              <a:rPr lang="it-IT" b="0" i="0" u="none">
                <a:latin typeface="Tw Cen MT" panose="020B0602020104020603" pitchFamily="34" charset="0"/>
              </a:rPr>
              <a:t>Il trainer spiega la tecnica dei semafori.</a:t>
            </a:r>
            <a:endParaRPr lang="it-IT" noProof="0" dirty="0">
              <a:latin typeface="Tw Cen MT" panose="020B0602020104020603" pitchFamily="34" charset="0"/>
            </a:endParaRPr>
          </a:p>
        </p:txBody>
      </p:sp>
      <p:sp>
        <p:nvSpPr>
          <p:cNvPr id="5" name="Rectangle 7"/>
          <p:cNvSpPr>
            <a:spLocks noGrp="1" noChangeArrowheads="1"/>
          </p:cNvSpPr>
          <p:nvPr>
            <p:ph type="sldNum" sz="quarter" idx="5"/>
          </p:nvPr>
        </p:nvSpPr>
        <p:spPr>
          <a:xfrm>
            <a:off x="0" y="9445928"/>
            <a:ext cx="6810375" cy="496586"/>
          </a:xfrm>
          <a:noFill/>
        </p:spPr>
        <p:txBody>
          <a:bodyPr/>
          <a:lstStyle/>
          <a:p>
            <a:pPr algn="l" defTabSz="952714" rtl="0"/>
            <a:r>
              <a:rPr lang="it-IT" b="0" i="0" u="none">
                <a:latin typeface="Tw Cen MT" pitchFamily="34" charset="0"/>
              </a:rPr>
              <a:t>U1-E2-</a:t>
            </a:r>
            <a:fld id="{4DFCE603-D661-40D4-B6D7-FD7DFB56CAB4}" type="slidenum">
              <a:rPr>
                <a:latin typeface="Tw Cen MT" pitchFamily="34" charset="0"/>
              </a:rPr>
              <a:pPr algn="l" defTabSz="952714" rtl="0"/>
              <a:t>38</a:t>
            </a:fld>
            <a:endParaRPr lang="it-IT" noProof="1" smtClean="0">
              <a:latin typeface="Tw Cen MT" pitchFamily="34" charset="0"/>
            </a:endParaRPr>
          </a:p>
        </p:txBody>
      </p:sp>
    </p:spTree>
    <p:extLst>
      <p:ext uri="{BB962C8B-B14F-4D97-AF65-F5344CB8AC3E}">
        <p14:creationId xmlns:p14="http://schemas.microsoft.com/office/powerpoint/2010/main" xmlns="" val="2961277800"/>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2" name="Zástupný symbol pro obrázek snímku 1"/>
          <p:cNvSpPr>
            <a:spLocks noGrp="1" noRot="1" noChangeAspect="1" noTextEdit="1"/>
          </p:cNvSpPr>
          <p:nvPr>
            <p:ph type="sldImg"/>
          </p:nvPr>
        </p:nvSpPr>
        <p:spPr>
          <a:ln/>
        </p:spPr>
      </p:sp>
      <p:sp>
        <p:nvSpPr>
          <p:cNvPr id="153603" name="Zástupný symbol pro poznámky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pPr algn="l" rtl="0"/>
            <a:r>
              <a:rPr lang="it-IT" b="0" i="0" u="none">
                <a:latin typeface="Tw Cen MT" panose="020B0602020104020603" pitchFamily="34" charset="0"/>
              </a:rPr>
              <a:t>Il trainer spiega la tecnica ABCD.</a:t>
            </a:r>
          </a:p>
          <a:p>
            <a:endParaRPr lang="it-IT" noProof="0" dirty="0" smtClean="0">
              <a:latin typeface="Tw Cen MT" panose="020B0602020104020603" pitchFamily="34" charset="0"/>
            </a:endParaRPr>
          </a:p>
          <a:p>
            <a:pPr algn="l" defTabSz="883676" rtl="0">
              <a:defRPr/>
            </a:pPr>
            <a:r>
              <a:rPr lang="it-IT" b="0" i="0" u="none">
                <a:latin typeface="Tw Cen MT" panose="020B0602020104020603" pitchFamily="34" charset="0"/>
              </a:rPr>
              <a:t>“La fase finale dell’intero processo consiste in una valutazione dei risultati e nella proposta e accettazione delle azioni correttive.  La tecnica ABCD vi aiuta proprio in questo”.</a:t>
            </a:r>
          </a:p>
          <a:p>
            <a:endParaRPr lang="it-IT" noProof="0" dirty="0">
              <a:latin typeface="Tw Cen MT" panose="020B0602020104020603" pitchFamily="34" charset="0"/>
            </a:endParaRPr>
          </a:p>
        </p:txBody>
      </p:sp>
      <p:sp>
        <p:nvSpPr>
          <p:cNvPr id="5" name="Rectangle 7"/>
          <p:cNvSpPr>
            <a:spLocks noGrp="1" noChangeArrowheads="1"/>
          </p:cNvSpPr>
          <p:nvPr>
            <p:ph type="sldNum" sz="quarter" idx="5"/>
          </p:nvPr>
        </p:nvSpPr>
        <p:spPr>
          <a:xfrm>
            <a:off x="0" y="9445928"/>
            <a:ext cx="6810375" cy="496586"/>
          </a:xfrm>
          <a:noFill/>
        </p:spPr>
        <p:txBody>
          <a:bodyPr/>
          <a:lstStyle/>
          <a:p>
            <a:pPr algn="l" defTabSz="952714" rtl="0"/>
            <a:r>
              <a:rPr lang="it-IT" b="0" i="0" u="none">
                <a:latin typeface="Tw Cen MT" pitchFamily="34" charset="0"/>
              </a:rPr>
              <a:t>U1-E2-</a:t>
            </a:r>
            <a:fld id="{4DFCE603-D661-40D4-B6D7-FD7DFB56CAB4}" type="slidenum">
              <a:rPr>
                <a:latin typeface="Tw Cen MT" pitchFamily="34" charset="0"/>
              </a:rPr>
              <a:pPr algn="l" defTabSz="952714" rtl="0"/>
              <a:t>39</a:t>
            </a:fld>
            <a:endParaRPr lang="it-IT" noProof="1" smtClean="0">
              <a:latin typeface="Tw Cen MT" pitchFamily="34" charset="0"/>
            </a:endParaRPr>
          </a:p>
        </p:txBody>
      </p:sp>
    </p:spTree>
    <p:extLst>
      <p:ext uri="{BB962C8B-B14F-4D97-AF65-F5344CB8AC3E}">
        <p14:creationId xmlns:p14="http://schemas.microsoft.com/office/powerpoint/2010/main" xmlns="" val="328711175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Zástupný symbol pro obrázek snímku 1"/>
          <p:cNvSpPr>
            <a:spLocks noGrp="1" noRot="1" noChangeAspect="1" noTextEdit="1"/>
          </p:cNvSpPr>
          <p:nvPr>
            <p:ph type="sldImg"/>
          </p:nvPr>
        </p:nvSpPr>
        <p:spPr>
          <a:ln/>
        </p:spPr>
      </p:sp>
      <p:sp>
        <p:nvSpPr>
          <p:cNvPr id="133123" name="Zástupný symbol pro poznámky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pPr algn="l" defTabSz="883676" rtl="0">
              <a:defRPr/>
            </a:pPr>
            <a:r>
              <a:rPr lang="it-IT" b="0" i="0" u="none" dirty="0"/>
              <a:t>Il trainer divide i partecipanti in gruppi da 4-5 persone. Vengono forniti a ogni gruppo 25 </a:t>
            </a:r>
            <a:r>
              <a:rPr lang="it-IT" b="0" i="0" u="none" dirty="0" smtClean="0"/>
              <a:t>fogli </a:t>
            </a:r>
            <a:r>
              <a:rPr lang="it-IT" b="0" i="0" u="none" dirty="0"/>
              <a:t>di carta A4. È consentito strappare o sovrapporre i fogli.  Il trainer </a:t>
            </a:r>
            <a:r>
              <a:rPr lang="it-IT" b="0" i="0" u="none" dirty="0" smtClean="0"/>
              <a:t>precisa questa ultima cosa solo </a:t>
            </a:r>
            <a:r>
              <a:rPr lang="it-IT" b="0" i="0" u="none" dirty="0"/>
              <a:t>se </a:t>
            </a:r>
            <a:r>
              <a:rPr lang="it-IT" b="0" i="0" u="none" dirty="0" smtClean="0"/>
              <a:t>richiesto dai partecipanti. </a:t>
            </a:r>
            <a:r>
              <a:rPr lang="it-IT" b="0" i="0" u="none" dirty="0"/>
              <a:t>Il gruppo può ispirarsi agli altri gruppi. </a:t>
            </a:r>
          </a:p>
          <a:p>
            <a:pPr lvl="0" algn="l" rtl="0"/>
            <a:endParaRPr lang="it-IT" dirty="0"/>
          </a:p>
          <a:p>
            <a:pPr algn="l" rtl="0"/>
            <a:r>
              <a:rPr lang="it-IT" b="0" i="0" u="none" dirty="0"/>
              <a:t>Scaduto il tempo,</a:t>
            </a:r>
            <a:r>
              <a:rPr lang="it-IT" b="0" i="0" u="none" dirty="0">
                <a:effectLst/>
              </a:rPr>
              <a:t> </a:t>
            </a:r>
            <a:r>
              <a:rPr lang="it-IT" b="0" i="0" u="none" dirty="0"/>
              <a:t>vengono misurate le torri e se è stato attribuito ad ognuna un nome.  Il trainer elogia lo sforzo di tutti e conduce una discussione sul processo che porta alla costruzione di una torre: </a:t>
            </a:r>
            <a:endParaRPr lang="it-IT" b="0" i="0" u="none" dirty="0" smtClean="0"/>
          </a:p>
          <a:p>
            <a:pPr algn="l" rtl="0"/>
            <a:r>
              <a:rPr lang="it-IT" b="0" i="0" u="none" dirty="0" smtClean="0"/>
              <a:t>Come </a:t>
            </a:r>
            <a:r>
              <a:rPr lang="it-IT" b="0" i="0" u="none" dirty="0"/>
              <a:t>avete cercato di eseguire questo compito?</a:t>
            </a:r>
          </a:p>
          <a:p>
            <a:pPr algn="l" rtl="0"/>
            <a:r>
              <a:rPr lang="it-IT" b="0" i="0" u="none" dirty="0"/>
              <a:t>Cosa è stato più difficile per voi?</a:t>
            </a:r>
          </a:p>
          <a:p>
            <a:pPr algn="l" rtl="0"/>
            <a:r>
              <a:rPr lang="it-IT" b="0" i="0" u="none" dirty="0"/>
              <a:t>Quanto siete soddisfatti del risultato?</a:t>
            </a:r>
          </a:p>
          <a:p>
            <a:pPr lvl="0" algn="l" rtl="0"/>
            <a:endParaRPr lang="it-IT" dirty="0"/>
          </a:p>
          <a:p>
            <a:endParaRPr lang="it-IT" dirty="0">
              <a:latin typeface="Calibri" charset="0"/>
            </a:endParaRPr>
          </a:p>
        </p:txBody>
      </p:sp>
      <p:sp>
        <p:nvSpPr>
          <p:cNvPr id="5" name="Rectangle 7"/>
          <p:cNvSpPr>
            <a:spLocks noGrp="1" noChangeArrowheads="1"/>
          </p:cNvSpPr>
          <p:nvPr>
            <p:ph type="sldNum" sz="quarter" idx="5"/>
          </p:nvPr>
        </p:nvSpPr>
        <p:spPr>
          <a:xfrm>
            <a:off x="0" y="9445928"/>
            <a:ext cx="6810375" cy="496586"/>
          </a:xfrm>
          <a:noFill/>
        </p:spPr>
        <p:txBody>
          <a:bodyPr/>
          <a:lstStyle/>
          <a:p>
            <a:pPr algn="l" defTabSz="952714" rtl="0"/>
            <a:r>
              <a:rPr lang="it-IT" b="0" i="0" u="none">
                <a:latin typeface="Tw Cen MT" pitchFamily="34" charset="0"/>
              </a:rPr>
              <a:t>U1-E2-</a:t>
            </a:r>
            <a:fld id="{4DFCE603-D661-40D4-B6D7-FD7DFB56CAB4}" type="slidenum">
              <a:rPr>
                <a:latin typeface="Tw Cen MT" pitchFamily="34" charset="0"/>
              </a:rPr>
              <a:pPr algn="l" defTabSz="952714" rtl="0"/>
              <a:t>4</a:t>
            </a:fld>
            <a:endParaRPr lang="it-IT" noProof="1" smtClean="0">
              <a:latin typeface="Tw Cen MT" pitchFamily="34" charset="0"/>
            </a:endParaRPr>
          </a:p>
        </p:txBody>
      </p:sp>
    </p:spTree>
    <p:extLst>
      <p:ext uri="{BB962C8B-B14F-4D97-AF65-F5344CB8AC3E}">
        <p14:creationId xmlns:p14="http://schemas.microsoft.com/office/powerpoint/2010/main" xmlns="" val="875953836"/>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rtl="0"/>
            <a:r>
              <a:rPr lang="it-IT" b="0" i="0" u="none"/>
              <a:t>Il trainer termina il corso con un riepilogo finalizzato a una valutazione del raggiungimento dello scopo.</a:t>
            </a:r>
            <a:endParaRPr lang="it-IT" dirty="0"/>
          </a:p>
        </p:txBody>
      </p:sp>
      <p:sp>
        <p:nvSpPr>
          <p:cNvPr id="5" name="Rectangle 7"/>
          <p:cNvSpPr>
            <a:spLocks noGrp="1" noChangeArrowheads="1"/>
          </p:cNvSpPr>
          <p:nvPr>
            <p:ph type="sldNum" sz="quarter" idx="5"/>
          </p:nvPr>
        </p:nvSpPr>
        <p:spPr>
          <a:xfrm>
            <a:off x="0" y="9445928"/>
            <a:ext cx="6810375" cy="496586"/>
          </a:xfrm>
          <a:noFill/>
        </p:spPr>
        <p:txBody>
          <a:bodyPr/>
          <a:lstStyle/>
          <a:p>
            <a:pPr algn="l" defTabSz="952714" rtl="0"/>
            <a:r>
              <a:rPr lang="it-IT" b="0" i="0" u="none">
                <a:latin typeface="Tw Cen MT" pitchFamily="34" charset="0"/>
              </a:rPr>
              <a:t>U1-E2-</a:t>
            </a:r>
            <a:fld id="{4DFCE603-D661-40D4-B6D7-FD7DFB56CAB4}" type="slidenum">
              <a:rPr>
                <a:latin typeface="Tw Cen MT" pitchFamily="34" charset="0"/>
              </a:rPr>
              <a:pPr algn="l" defTabSz="952714" rtl="0"/>
              <a:t>40</a:t>
            </a:fld>
            <a:endParaRPr lang="it-IT" noProof="1" smtClean="0">
              <a:latin typeface="Tw Cen MT" pitchFamily="34" charset="0"/>
            </a:endParaRPr>
          </a:p>
        </p:txBody>
      </p:sp>
    </p:spTree>
    <p:extLst>
      <p:ext uri="{BB962C8B-B14F-4D97-AF65-F5344CB8AC3E}">
        <p14:creationId xmlns:p14="http://schemas.microsoft.com/office/powerpoint/2010/main" xmlns="" val="3658439475"/>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Rot="1" noChangeAspect="1" noChangeArrowheads="1" noTextEdit="1"/>
          </p:cNvSpPr>
          <p:nvPr>
            <p:ph type="sldImg"/>
          </p:nvPr>
        </p:nvSpPr>
        <p:spPr>
          <a:ln/>
        </p:spPr>
      </p:sp>
      <p:sp>
        <p:nvSpPr>
          <p:cNvPr id="16387" name="Rectangle 3"/>
          <p:cNvSpPr>
            <a:spLocks noGrp="1" noChangeArrowheads="1"/>
          </p:cNvSpPr>
          <p:nvPr>
            <p:ph type="body" idx="1"/>
          </p:nvPr>
        </p:nvSpPr>
        <p:spPr>
          <a:xfrm>
            <a:off x="683780" y="4722192"/>
            <a:ext cx="5582924" cy="4473900"/>
          </a:xfrm>
          <a:noFill/>
          <a:ln/>
        </p:spPr>
        <p:txBody>
          <a:bodyPr/>
          <a:lstStyle/>
          <a:p>
            <a:endParaRPr lang="it-IT" smtClean="0">
              <a:latin typeface="Tw Cen MT" pitchFamily="34" charset="0"/>
            </a:endParaRPr>
          </a:p>
        </p:txBody>
      </p:sp>
      <p:sp>
        <p:nvSpPr>
          <p:cNvPr id="5" name="Rectangle 7"/>
          <p:cNvSpPr>
            <a:spLocks noGrp="1" noChangeArrowheads="1"/>
          </p:cNvSpPr>
          <p:nvPr>
            <p:ph type="sldNum" sz="quarter" idx="5"/>
          </p:nvPr>
        </p:nvSpPr>
        <p:spPr>
          <a:xfrm>
            <a:off x="0" y="9445928"/>
            <a:ext cx="6810375" cy="496586"/>
          </a:xfrm>
          <a:noFill/>
        </p:spPr>
        <p:txBody>
          <a:bodyPr/>
          <a:lstStyle/>
          <a:p>
            <a:pPr algn="l" defTabSz="952714" rtl="0"/>
            <a:r>
              <a:rPr lang="it-IT" b="0" i="0" u="none">
                <a:latin typeface="Tw Cen MT" pitchFamily="34" charset="0"/>
              </a:rPr>
              <a:t>U1-E2-</a:t>
            </a:r>
            <a:fld id="{4DFCE603-D661-40D4-B6D7-FD7DFB56CAB4}" type="slidenum">
              <a:rPr>
                <a:latin typeface="Tw Cen MT" pitchFamily="34" charset="0"/>
              </a:rPr>
              <a:pPr algn="l" defTabSz="952714" rtl="0"/>
              <a:t>41</a:t>
            </a:fld>
            <a:endParaRPr lang="it-IT" noProof="1" smtClean="0">
              <a:latin typeface="Tw Cen MT" pitchFamily="34" charset="0"/>
            </a:endParaRPr>
          </a:p>
        </p:txBody>
      </p:sp>
    </p:spTree>
    <p:extLst>
      <p:ext uri="{BB962C8B-B14F-4D97-AF65-F5344CB8AC3E}">
        <p14:creationId xmlns:p14="http://schemas.microsoft.com/office/powerpoint/2010/main" xmlns="" val="3541526342"/>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Rot="1" noChangeAspect="1" noChangeArrowheads="1" noTextEdit="1"/>
          </p:cNvSpPr>
          <p:nvPr>
            <p:ph type="sldImg"/>
          </p:nvPr>
        </p:nvSpPr>
        <p:spPr>
          <a:ln/>
        </p:spPr>
      </p:sp>
      <p:sp>
        <p:nvSpPr>
          <p:cNvPr id="17411" name="Rectangle 3"/>
          <p:cNvSpPr>
            <a:spLocks noGrp="1" noChangeArrowheads="1"/>
          </p:cNvSpPr>
          <p:nvPr>
            <p:ph type="body" idx="1"/>
          </p:nvPr>
        </p:nvSpPr>
        <p:spPr>
          <a:noFill/>
          <a:ln/>
        </p:spPr>
        <p:txBody>
          <a:bodyPr/>
          <a:lstStyle/>
          <a:p>
            <a:endParaRPr lang="it-IT" smtClean="0">
              <a:latin typeface="Tw Cen MT" pitchFamily="34" charset="0"/>
            </a:endParaRPr>
          </a:p>
        </p:txBody>
      </p:sp>
      <p:sp>
        <p:nvSpPr>
          <p:cNvPr id="5" name="Rectangle 7"/>
          <p:cNvSpPr>
            <a:spLocks noGrp="1" noChangeArrowheads="1"/>
          </p:cNvSpPr>
          <p:nvPr>
            <p:ph type="sldNum" sz="quarter" idx="5"/>
          </p:nvPr>
        </p:nvSpPr>
        <p:spPr>
          <a:xfrm>
            <a:off x="0" y="9445928"/>
            <a:ext cx="6810375" cy="496586"/>
          </a:xfrm>
          <a:noFill/>
        </p:spPr>
        <p:txBody>
          <a:bodyPr/>
          <a:lstStyle/>
          <a:p>
            <a:pPr algn="l" defTabSz="952714" rtl="0"/>
            <a:r>
              <a:rPr lang="it-IT" b="0" i="0" u="none">
                <a:latin typeface="Tw Cen MT" pitchFamily="34" charset="0"/>
              </a:rPr>
              <a:t>U1-E2-</a:t>
            </a:r>
            <a:fld id="{4DFCE603-D661-40D4-B6D7-FD7DFB56CAB4}" type="slidenum">
              <a:rPr>
                <a:latin typeface="Tw Cen MT" pitchFamily="34" charset="0"/>
              </a:rPr>
              <a:pPr algn="l" defTabSz="952714" rtl="0"/>
              <a:t>42</a:t>
            </a:fld>
            <a:endParaRPr lang="it-IT" noProof="1" smtClean="0">
              <a:latin typeface="Tw Cen MT" pitchFamily="34" charset="0"/>
            </a:endParaRPr>
          </a:p>
        </p:txBody>
      </p:sp>
    </p:spTree>
    <p:extLst>
      <p:ext uri="{BB962C8B-B14F-4D97-AF65-F5344CB8AC3E}">
        <p14:creationId xmlns:p14="http://schemas.microsoft.com/office/powerpoint/2010/main" xmlns="" val="290828826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Zástupný symbol pro obrázek snímku 1"/>
          <p:cNvSpPr>
            <a:spLocks noGrp="1" noRot="1" noChangeAspect="1" noTextEdit="1"/>
          </p:cNvSpPr>
          <p:nvPr>
            <p:ph type="sldImg"/>
          </p:nvPr>
        </p:nvSpPr>
        <p:spPr>
          <a:ln/>
        </p:spPr>
      </p:sp>
      <p:sp>
        <p:nvSpPr>
          <p:cNvPr id="136195" name="Zástupný symbol pro poznámky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pPr algn="l" defTabSz="883676" rtl="0">
              <a:defRPr/>
            </a:pPr>
            <a:r>
              <a:rPr lang="it-IT" b="0" i="0" u="none"/>
              <a:t>“Stiamo lavorando sul problem-solving e stiamo cercando di affrontarlo in diversi modi. Adesso, daremo un’occhiata a quale dovrebbe essere l’approccio di una persona al problem-solving, cosa dovrebbe essere preso in considerazione e cosa dovrebbe essere ignorato. Cominciamo. Divideremo il processo del problem-solving in fasi distinte. Le fasi saranno cinque e parleremo un po’ di ciascuna di esse man mano che procederemo con le attività”.</a:t>
            </a:r>
            <a:endParaRPr lang="it-IT" dirty="0"/>
          </a:p>
          <a:p>
            <a:endParaRPr lang="it-IT" dirty="0" smtClean="0">
              <a:latin typeface="Calibri" charset="0"/>
            </a:endParaRPr>
          </a:p>
          <a:p>
            <a:endParaRPr lang="it-IT" dirty="0" smtClean="0">
              <a:latin typeface="Calibri" charset="0"/>
            </a:endParaRPr>
          </a:p>
          <a:p>
            <a:endParaRPr lang="it-IT" dirty="0">
              <a:latin typeface="Calibri" charset="0"/>
            </a:endParaRPr>
          </a:p>
        </p:txBody>
      </p:sp>
      <p:sp>
        <p:nvSpPr>
          <p:cNvPr id="5" name="Rectangle 7"/>
          <p:cNvSpPr>
            <a:spLocks noGrp="1" noChangeArrowheads="1"/>
          </p:cNvSpPr>
          <p:nvPr>
            <p:ph type="sldNum" sz="quarter" idx="5"/>
          </p:nvPr>
        </p:nvSpPr>
        <p:spPr>
          <a:xfrm>
            <a:off x="0" y="9445928"/>
            <a:ext cx="6810375" cy="496586"/>
          </a:xfrm>
          <a:noFill/>
        </p:spPr>
        <p:txBody>
          <a:bodyPr/>
          <a:lstStyle/>
          <a:p>
            <a:pPr algn="l" defTabSz="952714" rtl="0"/>
            <a:r>
              <a:rPr lang="it-IT" b="0" i="0" u="none">
                <a:latin typeface="Tw Cen MT" pitchFamily="34" charset="0"/>
              </a:rPr>
              <a:t>U1-E2-</a:t>
            </a:r>
            <a:fld id="{4DFCE603-D661-40D4-B6D7-FD7DFB56CAB4}" type="slidenum">
              <a:rPr>
                <a:latin typeface="Tw Cen MT" pitchFamily="34" charset="0"/>
              </a:rPr>
              <a:pPr algn="l" defTabSz="952714" rtl="0"/>
              <a:t>5</a:t>
            </a:fld>
            <a:endParaRPr lang="it-IT" noProof="1" smtClean="0">
              <a:latin typeface="Tw Cen MT" pitchFamily="34" charset="0"/>
            </a:endParaRPr>
          </a:p>
        </p:txBody>
      </p:sp>
    </p:spTree>
    <p:extLst>
      <p:ext uri="{BB962C8B-B14F-4D97-AF65-F5344CB8AC3E}">
        <p14:creationId xmlns:p14="http://schemas.microsoft.com/office/powerpoint/2010/main" xmlns="" val="80901869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Zástupný symbol pro obrázek snímku 1"/>
          <p:cNvSpPr>
            <a:spLocks noGrp="1" noRot="1" noChangeAspect="1" noTextEdit="1"/>
          </p:cNvSpPr>
          <p:nvPr>
            <p:ph type="sldImg"/>
          </p:nvPr>
        </p:nvSpPr>
        <p:spPr>
          <a:ln/>
        </p:spPr>
      </p:sp>
      <p:sp>
        <p:nvSpPr>
          <p:cNvPr id="137219" name="Zástupný symbol pro poznámky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pPr algn="l" rtl="0"/>
            <a:r>
              <a:rPr lang="it-IT" b="0" i="0" u="none">
                <a:latin typeface="Tw Cen MT" panose="020B0602020104020603" pitchFamily="34" charset="0"/>
              </a:rPr>
              <a:t>Il trainer spiega</a:t>
            </a:r>
            <a:r>
              <a:rPr lang="it-IT" b="0" i="0" u="none" baseline="0">
                <a:latin typeface="Tw Cen MT" panose="020B0602020104020603" pitchFamily="34" charset="0"/>
              </a:rPr>
              <a:t> questa foto del processo di problem-solving.</a:t>
            </a:r>
            <a:endParaRPr lang="it-IT" noProof="0" dirty="0">
              <a:latin typeface="Tw Cen MT" panose="020B0602020104020603" pitchFamily="34" charset="0"/>
            </a:endParaRPr>
          </a:p>
        </p:txBody>
      </p:sp>
      <p:sp>
        <p:nvSpPr>
          <p:cNvPr id="5" name="Rectangle 7"/>
          <p:cNvSpPr>
            <a:spLocks noGrp="1" noChangeArrowheads="1"/>
          </p:cNvSpPr>
          <p:nvPr>
            <p:ph type="sldNum" sz="quarter" idx="5"/>
          </p:nvPr>
        </p:nvSpPr>
        <p:spPr>
          <a:xfrm>
            <a:off x="0" y="9445928"/>
            <a:ext cx="6810375" cy="496586"/>
          </a:xfrm>
          <a:noFill/>
        </p:spPr>
        <p:txBody>
          <a:bodyPr/>
          <a:lstStyle/>
          <a:p>
            <a:pPr algn="l" defTabSz="952714" rtl="0"/>
            <a:r>
              <a:rPr lang="it-IT" b="0" i="0" u="none">
                <a:latin typeface="Tw Cen MT" pitchFamily="34" charset="0"/>
              </a:rPr>
              <a:t>U1-E2-</a:t>
            </a:r>
            <a:fld id="{4DFCE603-D661-40D4-B6D7-FD7DFB56CAB4}" type="slidenum">
              <a:rPr>
                <a:latin typeface="Tw Cen MT" pitchFamily="34" charset="0"/>
              </a:rPr>
              <a:pPr algn="l" defTabSz="952714" rtl="0"/>
              <a:t>6</a:t>
            </a:fld>
            <a:endParaRPr lang="it-IT" noProof="1" smtClean="0">
              <a:latin typeface="Tw Cen MT" pitchFamily="34" charset="0"/>
            </a:endParaRPr>
          </a:p>
        </p:txBody>
      </p:sp>
    </p:spTree>
    <p:extLst>
      <p:ext uri="{BB962C8B-B14F-4D97-AF65-F5344CB8AC3E}">
        <p14:creationId xmlns:p14="http://schemas.microsoft.com/office/powerpoint/2010/main" xmlns="" val="84159891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Zástupný symbol pro obrázek snímku 1"/>
          <p:cNvSpPr>
            <a:spLocks noGrp="1" noRot="1" noChangeAspect="1" noTextEdit="1"/>
          </p:cNvSpPr>
          <p:nvPr>
            <p:ph type="sldImg"/>
          </p:nvPr>
        </p:nvSpPr>
        <p:spPr>
          <a:ln/>
        </p:spPr>
      </p:sp>
      <p:sp>
        <p:nvSpPr>
          <p:cNvPr id="146435" name="Zástupný symbol pro poznámky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pPr algn="l" rtl="0"/>
            <a:r>
              <a:rPr lang="it-IT" b="0" i="0" u="none">
                <a:latin typeface="Tw Cen MT" panose="020B0602020104020603" pitchFamily="34" charset="0"/>
              </a:rPr>
              <a:t>Una volta spiegato il processo del problem-solving, il trainer consegna le </a:t>
            </a:r>
            <a:r>
              <a:rPr lang="it-IT" b="0" i="0" u="none" baseline="0">
                <a:latin typeface="Tw Cen MT" panose="020B0602020104020603" pitchFamily="34" charset="0"/>
              </a:rPr>
              <a:t>domande ai gruppi che hanno costruito la torre più alta nell’esercizio precedente.</a:t>
            </a:r>
            <a:endParaRPr lang="it-IT" noProof="0" dirty="0">
              <a:latin typeface="Tw Cen MT" panose="020B0602020104020603" pitchFamily="34" charset="0"/>
            </a:endParaRPr>
          </a:p>
        </p:txBody>
      </p:sp>
      <p:sp>
        <p:nvSpPr>
          <p:cNvPr id="5" name="Rectangle 7"/>
          <p:cNvSpPr>
            <a:spLocks noGrp="1" noChangeArrowheads="1"/>
          </p:cNvSpPr>
          <p:nvPr>
            <p:ph type="sldNum" sz="quarter" idx="5"/>
          </p:nvPr>
        </p:nvSpPr>
        <p:spPr>
          <a:xfrm>
            <a:off x="0" y="9445928"/>
            <a:ext cx="6810375" cy="496586"/>
          </a:xfrm>
          <a:noFill/>
        </p:spPr>
        <p:txBody>
          <a:bodyPr/>
          <a:lstStyle/>
          <a:p>
            <a:pPr algn="l" defTabSz="952714" rtl="0"/>
            <a:r>
              <a:rPr lang="it-IT" b="0" i="0" u="none">
                <a:latin typeface="Tw Cen MT" pitchFamily="34" charset="0"/>
              </a:rPr>
              <a:t>U1-E2-</a:t>
            </a:r>
            <a:fld id="{4DFCE603-D661-40D4-B6D7-FD7DFB56CAB4}" type="slidenum">
              <a:rPr>
                <a:latin typeface="Tw Cen MT" pitchFamily="34" charset="0"/>
              </a:rPr>
              <a:pPr algn="l" defTabSz="952714" rtl="0"/>
              <a:t>7</a:t>
            </a:fld>
            <a:endParaRPr lang="it-IT" noProof="1" smtClean="0">
              <a:latin typeface="Tw Cen MT" pitchFamily="34" charset="0"/>
            </a:endParaRPr>
          </a:p>
        </p:txBody>
      </p:sp>
    </p:spTree>
    <p:extLst>
      <p:ext uri="{BB962C8B-B14F-4D97-AF65-F5344CB8AC3E}">
        <p14:creationId xmlns:p14="http://schemas.microsoft.com/office/powerpoint/2010/main" xmlns="" val="21717914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Zástupný symbol pro obrázek snímku 1"/>
          <p:cNvSpPr>
            <a:spLocks noGrp="1" noRot="1" noChangeAspect="1" noTextEdit="1"/>
          </p:cNvSpPr>
          <p:nvPr>
            <p:ph type="sldImg"/>
          </p:nvPr>
        </p:nvSpPr>
        <p:spPr>
          <a:ln/>
        </p:spPr>
      </p:sp>
      <p:sp>
        <p:nvSpPr>
          <p:cNvPr id="146435" name="Zástupný symbol pro poznámky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pPr algn="l" rtl="0"/>
            <a:r>
              <a:rPr lang="it-IT" b="0" i="0" u="none" dirty="0"/>
              <a:t>“Volete raggiungere </a:t>
            </a:r>
            <a:r>
              <a:rPr lang="it-IT" b="0" i="0" u="none" dirty="0" smtClean="0"/>
              <a:t>qualcosa o </a:t>
            </a:r>
            <a:r>
              <a:rPr lang="it-IT" b="0" i="0" u="none" dirty="0"/>
              <a:t>avete progettato qualcosa. Ma poi si verifica un problema, e allora cosa dovete fare? La prima cosa da fare è chiarire di cosa di tratta, dov’è il problema. Cosa vi impedisce di raggiungere il vostro scopo?</a:t>
            </a:r>
            <a:endParaRPr lang="it-IT" dirty="0"/>
          </a:p>
          <a:p>
            <a:pPr algn="l" rtl="0"/>
            <a:r>
              <a:rPr lang="it-IT" b="0" i="0" u="none" dirty="0"/>
              <a:t> </a:t>
            </a:r>
            <a:endParaRPr lang="it-IT" dirty="0"/>
          </a:p>
          <a:p>
            <a:pPr algn="l" rtl="0"/>
            <a:r>
              <a:rPr lang="it-IT" b="0" i="0" u="none" dirty="0"/>
              <a:t>È una buona idea </a:t>
            </a:r>
            <a:r>
              <a:rPr lang="it-IT" b="0" i="0" u="none" dirty="0" smtClean="0"/>
              <a:t>prima di tutto definire </a:t>
            </a:r>
            <a:r>
              <a:rPr lang="it-IT" b="0" i="0" u="none" dirty="0"/>
              <a:t>il problema in termini </a:t>
            </a:r>
            <a:r>
              <a:rPr lang="it-IT" b="0" i="0" u="none" dirty="0" smtClean="0"/>
              <a:t>generici, </a:t>
            </a:r>
            <a:r>
              <a:rPr lang="it-IT" b="0" i="0" u="none" dirty="0"/>
              <a:t>perché le questioni specifiche potrebbero non </a:t>
            </a:r>
            <a:r>
              <a:rPr lang="it-IT" b="0" i="0" u="none" dirty="0" smtClean="0"/>
              <a:t>sembrare </a:t>
            </a:r>
            <a:r>
              <a:rPr lang="it-IT" b="0" i="0" u="none" dirty="0"/>
              <a:t>sempre chiare. Potrebbero mancarvi delle informazioni per definirlo. Spesso le persone commettono l’errore di confondere la causa con l’effetto.</a:t>
            </a:r>
            <a:endParaRPr lang="it-IT" dirty="0"/>
          </a:p>
          <a:p>
            <a:pPr algn="l" rtl="0"/>
            <a:r>
              <a:rPr lang="it-IT" b="0" i="0" u="none" dirty="0"/>
              <a:t> </a:t>
            </a:r>
            <a:endParaRPr lang="it-IT" dirty="0"/>
          </a:p>
          <a:p>
            <a:pPr algn="l" rtl="0"/>
            <a:r>
              <a:rPr lang="it-IT" b="0" i="0" u="none" dirty="0"/>
              <a:t>Cercate di formulare il problema e chiedete a qualcuno di cui vi fidate di discuterne con voi. Nuovi punti di vista potrebbero rivelarsi utili”.</a:t>
            </a:r>
            <a:endParaRPr lang="it-IT" dirty="0"/>
          </a:p>
          <a:p>
            <a:endParaRPr lang="it-IT" dirty="0">
              <a:latin typeface="Calibri" charset="0"/>
            </a:endParaRPr>
          </a:p>
        </p:txBody>
      </p:sp>
      <p:sp>
        <p:nvSpPr>
          <p:cNvPr id="5" name="Rectangle 7"/>
          <p:cNvSpPr>
            <a:spLocks noGrp="1" noChangeArrowheads="1"/>
          </p:cNvSpPr>
          <p:nvPr>
            <p:ph type="sldNum" sz="quarter" idx="5"/>
          </p:nvPr>
        </p:nvSpPr>
        <p:spPr>
          <a:xfrm>
            <a:off x="0" y="9445928"/>
            <a:ext cx="6810375" cy="496586"/>
          </a:xfrm>
          <a:noFill/>
        </p:spPr>
        <p:txBody>
          <a:bodyPr/>
          <a:lstStyle/>
          <a:p>
            <a:pPr algn="l" defTabSz="952714" rtl="0"/>
            <a:r>
              <a:rPr lang="it-IT" b="0" i="0" u="none">
                <a:latin typeface="Tw Cen MT" pitchFamily="34" charset="0"/>
              </a:rPr>
              <a:t>U1-E2-</a:t>
            </a:r>
            <a:fld id="{4DFCE603-D661-40D4-B6D7-FD7DFB56CAB4}" type="slidenum">
              <a:rPr>
                <a:latin typeface="Tw Cen MT" pitchFamily="34" charset="0"/>
              </a:rPr>
              <a:pPr algn="l" defTabSz="952714" rtl="0"/>
              <a:t>8</a:t>
            </a:fld>
            <a:endParaRPr lang="it-IT" noProof="1" smtClean="0">
              <a:latin typeface="Tw Cen MT" pitchFamily="34" charset="0"/>
            </a:endParaRPr>
          </a:p>
        </p:txBody>
      </p:sp>
    </p:spTree>
    <p:extLst>
      <p:ext uri="{BB962C8B-B14F-4D97-AF65-F5344CB8AC3E}">
        <p14:creationId xmlns:p14="http://schemas.microsoft.com/office/powerpoint/2010/main" xmlns="" val="241349084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Zástupný symbol pro obrázek snímku 1"/>
          <p:cNvSpPr>
            <a:spLocks noGrp="1" noRot="1" noChangeAspect="1" noTextEdit="1"/>
          </p:cNvSpPr>
          <p:nvPr>
            <p:ph type="sldImg"/>
          </p:nvPr>
        </p:nvSpPr>
        <p:spPr>
          <a:ln/>
        </p:spPr>
      </p:sp>
      <p:sp>
        <p:nvSpPr>
          <p:cNvPr id="146435" name="Zástupný symbol pro poznámky 2"/>
          <p:cNvSpPr>
            <a:spLocks noGrp="1"/>
          </p:cNvSpPr>
          <p:nvPr>
            <p:ph type="body" idx="1"/>
          </p:nvPr>
        </p:nvSpPr>
        <p:spPr>
          <a:xfrm>
            <a:off x="596875" y="4467200"/>
            <a:ext cx="5733691" cy="4473900"/>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pPr algn="l" defTabSz="883676" rtl="0">
              <a:spcBef>
                <a:spcPts val="0"/>
              </a:spcBef>
              <a:defRPr/>
            </a:pPr>
            <a:r>
              <a:rPr lang="it-IT" sz="1000" b="0" i="0" u="none" dirty="0"/>
              <a:t>“Prima di cominciare ad affrontare il problema, dovete orientarvi. Ed è qui che avete bisogno di informazioni chiare. Ecco perché questa fase si chiama </a:t>
            </a:r>
            <a:r>
              <a:rPr lang="it-IT" sz="1000" b="0" i="1" u="none" dirty="0"/>
              <a:t>raccolta delle informazioni</a:t>
            </a:r>
            <a:r>
              <a:rPr lang="it-IT" sz="1000" b="0" i="0" u="none" dirty="0"/>
              <a:t>. Cosa bisognerebbe considerare?</a:t>
            </a:r>
          </a:p>
          <a:p>
            <a:pPr algn="l" defTabSz="883676" rtl="0">
              <a:spcBef>
                <a:spcPts val="0"/>
              </a:spcBef>
              <a:defRPr/>
            </a:pPr>
            <a:endParaRPr lang="it-IT" sz="1000" dirty="0"/>
          </a:p>
          <a:p>
            <a:pPr algn="l" rtl="0">
              <a:spcBef>
                <a:spcPts val="0"/>
              </a:spcBef>
            </a:pPr>
            <a:r>
              <a:rPr lang="it-IT" sz="1000" b="0" i="0" u="none" dirty="0"/>
              <a:t>Sono quattro le aree di base da tener presente. Cercate di dire a cosa pensate quando vedete questi quattro punti”. Il trainer chiede ai partecipanti di collaborare mentre rispondono alle seguenti quattro domande. </a:t>
            </a:r>
            <a:endParaRPr lang="it-IT" sz="1000" dirty="0"/>
          </a:p>
          <a:p>
            <a:pPr algn="l" rtl="0">
              <a:spcBef>
                <a:spcPts val="0"/>
              </a:spcBef>
            </a:pPr>
            <a:r>
              <a:rPr lang="it-IT" sz="1000" b="0" i="0" u="none" dirty="0"/>
              <a:t>  </a:t>
            </a:r>
            <a:endParaRPr lang="it-IT" sz="1000" dirty="0"/>
          </a:p>
          <a:p>
            <a:pPr algn="l" rtl="0">
              <a:spcBef>
                <a:spcPts val="0"/>
              </a:spcBef>
            </a:pPr>
            <a:r>
              <a:rPr lang="it-IT" sz="1000" b="0" i="0" u="none" dirty="0"/>
              <a:t>I. Come posso ottenere numeri e dati relativi al problema?</a:t>
            </a:r>
            <a:endParaRPr lang="it-IT" sz="1000" dirty="0"/>
          </a:p>
          <a:p>
            <a:pPr algn="l" rtl="0">
              <a:spcBef>
                <a:spcPts val="0"/>
              </a:spcBef>
            </a:pPr>
            <a:r>
              <a:rPr lang="it-IT" sz="1000" b="0" i="0" u="sng" dirty="0"/>
              <a:t>Risorse del trainer:</a:t>
            </a:r>
            <a:endParaRPr lang="it-IT" sz="1000" dirty="0"/>
          </a:p>
          <a:p>
            <a:pPr algn="l" rtl="0">
              <a:spcBef>
                <a:spcPts val="0"/>
              </a:spcBef>
            </a:pPr>
            <a:r>
              <a:rPr lang="it-IT" sz="1000" b="0" i="0" u="none" dirty="0"/>
              <a:t>Interviste agli esperti e a fonti affidabili </a:t>
            </a:r>
            <a:r>
              <a:rPr lang="it-IT" sz="1000" b="0" i="0" u="none" dirty="0" smtClean="0"/>
              <a:t>– che </a:t>
            </a:r>
            <a:r>
              <a:rPr lang="it-IT" sz="1000" b="0" i="0" u="none" dirty="0"/>
              <a:t>hanno esperienza con il problema in questione.</a:t>
            </a:r>
            <a:endParaRPr lang="it-IT" sz="1000" dirty="0"/>
          </a:p>
          <a:p>
            <a:pPr algn="l" rtl="0">
              <a:spcBef>
                <a:spcPts val="0"/>
              </a:spcBef>
            </a:pPr>
            <a:r>
              <a:rPr lang="it-IT" sz="1000" b="0" i="0" u="none" dirty="0"/>
              <a:t>Osservazioni personali o di seconda mano di eventi passati/attuali - individuare i collegamenti.</a:t>
            </a:r>
            <a:endParaRPr lang="it-IT" sz="1000" dirty="0"/>
          </a:p>
          <a:p>
            <a:pPr algn="l" rtl="0">
              <a:spcBef>
                <a:spcPts val="0"/>
              </a:spcBef>
            </a:pPr>
            <a:r>
              <a:rPr lang="it-IT" sz="1000" b="0" i="0" u="none" dirty="0"/>
              <a:t>Ricercare le informazioni pertinenti.</a:t>
            </a:r>
            <a:endParaRPr lang="it-IT" sz="1000" dirty="0"/>
          </a:p>
          <a:p>
            <a:pPr algn="l" rtl="0">
              <a:spcBef>
                <a:spcPts val="0"/>
              </a:spcBef>
            </a:pPr>
            <a:r>
              <a:rPr lang="it-IT" sz="1000" b="0" i="1" u="none" dirty="0"/>
              <a:t>In alcuni casi - risultati di studi ed esperimenti e ricerca.</a:t>
            </a:r>
            <a:endParaRPr lang="it-IT" sz="1000" dirty="0"/>
          </a:p>
          <a:p>
            <a:pPr algn="l" rtl="0">
              <a:spcBef>
                <a:spcPts val="0"/>
              </a:spcBef>
            </a:pPr>
            <a:r>
              <a:rPr lang="it-IT" sz="1000" b="0" i="0" u="none" dirty="0"/>
              <a:t>	</a:t>
            </a:r>
            <a:endParaRPr lang="it-IT" sz="1000" dirty="0"/>
          </a:p>
          <a:p>
            <a:pPr algn="l" rtl="0">
              <a:spcBef>
                <a:spcPts val="0"/>
              </a:spcBef>
            </a:pPr>
            <a:r>
              <a:rPr lang="it-IT" sz="1000" b="0" i="0" u="none" dirty="0"/>
              <a:t> </a:t>
            </a:r>
            <a:endParaRPr lang="it-IT" sz="1000" dirty="0"/>
          </a:p>
          <a:p>
            <a:pPr algn="l" rtl="0">
              <a:spcBef>
                <a:spcPts val="0"/>
              </a:spcBef>
            </a:pPr>
            <a:r>
              <a:rPr lang="it-IT" sz="1000" b="0" i="0" u="none" dirty="0"/>
              <a:t>II. Chi dobbiamo tenere in mente quando vogliamo risolvere un problema?</a:t>
            </a:r>
            <a:endParaRPr lang="it-IT" sz="1000" dirty="0"/>
          </a:p>
          <a:p>
            <a:pPr algn="l" rtl="0">
              <a:spcBef>
                <a:spcPts val="0"/>
              </a:spcBef>
            </a:pPr>
            <a:r>
              <a:rPr lang="it-IT" sz="1000" b="0" i="0" u="sng" dirty="0"/>
              <a:t>Risorse del trainer:</a:t>
            </a:r>
            <a:endParaRPr lang="it-IT" sz="1000" dirty="0"/>
          </a:p>
          <a:p>
            <a:pPr algn="l" rtl="0">
              <a:spcBef>
                <a:spcPts val="0"/>
              </a:spcBef>
            </a:pPr>
            <a:r>
              <a:rPr lang="it-IT" sz="1000" b="0" i="0" u="none" dirty="0"/>
              <a:t>Cominciate da voi stessi.</a:t>
            </a:r>
            <a:endParaRPr lang="it-IT" sz="1000" dirty="0"/>
          </a:p>
          <a:p>
            <a:pPr algn="l" rtl="0">
              <a:spcBef>
                <a:spcPts val="0"/>
              </a:spcBef>
            </a:pPr>
            <a:r>
              <a:rPr lang="it-IT" sz="1000" b="0" i="0" u="none" dirty="0"/>
              <a:t>Individui, gruppi e organizzazioni che sono coinvolti nel problema. È importante individuare i soggetti di </a:t>
            </a:r>
            <a:r>
              <a:rPr lang="it-IT" sz="1000" b="0" i="0" u="none" dirty="0" err="1"/>
              <a:t>decision-making</a:t>
            </a:r>
            <a:r>
              <a:rPr lang="it-IT" sz="1000" b="0" i="0" u="none" dirty="0"/>
              <a:t> e le persone vicine ad essi.</a:t>
            </a:r>
            <a:endParaRPr lang="it-IT" sz="1000" dirty="0"/>
          </a:p>
          <a:p>
            <a:pPr algn="l" rtl="0">
              <a:spcBef>
                <a:spcPts val="0"/>
              </a:spcBef>
            </a:pPr>
            <a:r>
              <a:rPr lang="it-IT" sz="1000" b="0" i="0" u="none" dirty="0"/>
              <a:t> </a:t>
            </a:r>
            <a:endParaRPr lang="it-IT" sz="1000" dirty="0"/>
          </a:p>
          <a:p>
            <a:pPr algn="l" rtl="0">
              <a:spcBef>
                <a:spcPts val="0"/>
              </a:spcBef>
            </a:pPr>
            <a:r>
              <a:rPr lang="it-IT" sz="1000" b="0" i="0" u="none" dirty="0"/>
              <a:t>III. Cosa potrebbe limitare la nostra capacità di </a:t>
            </a:r>
            <a:r>
              <a:rPr lang="it-IT" sz="1000" b="0" i="0" u="none" dirty="0" err="1"/>
              <a:t>problem-solving</a:t>
            </a:r>
            <a:r>
              <a:rPr lang="it-IT" sz="1000" b="0" i="0" u="none" dirty="0"/>
              <a:t>?</a:t>
            </a:r>
            <a:endParaRPr lang="it-IT" sz="1000" dirty="0"/>
          </a:p>
          <a:p>
            <a:pPr algn="l" rtl="0">
              <a:spcBef>
                <a:spcPts val="0"/>
              </a:spcBef>
            </a:pPr>
            <a:r>
              <a:rPr lang="it-IT" sz="1000" b="0" i="0" u="sng" dirty="0"/>
              <a:t>Risorse del trainer:</a:t>
            </a:r>
            <a:endParaRPr lang="it-IT" sz="1000" dirty="0"/>
          </a:p>
          <a:p>
            <a:pPr algn="l" rtl="0">
              <a:spcBef>
                <a:spcPts val="0"/>
              </a:spcBef>
            </a:pPr>
            <a:r>
              <a:rPr lang="it-IT" sz="1000" b="0" i="0" u="none" dirty="0"/>
              <a:t>Esistono molte limitazioni e molti ostacoli - ad es. risorse finanziarie o altre insufficienti, tempo, salute, </a:t>
            </a:r>
            <a:endParaRPr lang="it-IT" sz="1000" dirty="0"/>
          </a:p>
          <a:p>
            <a:pPr algn="l" rtl="0">
              <a:spcBef>
                <a:spcPts val="0"/>
              </a:spcBef>
            </a:pPr>
            <a:r>
              <a:rPr lang="it-IT" sz="1000" b="0" i="0" u="none" dirty="0"/>
              <a:t>Se la soluzione presenta troppe limitazioni, è possibile che tali limitazioni siano il problema effettivo.</a:t>
            </a:r>
            <a:endParaRPr lang="it-IT" sz="1000" dirty="0"/>
          </a:p>
          <a:p>
            <a:pPr algn="l" rtl="0">
              <a:spcBef>
                <a:spcPts val="0"/>
              </a:spcBef>
            </a:pPr>
            <a:r>
              <a:rPr lang="it-IT" sz="1000" b="0" i="0" u="none" dirty="0"/>
              <a:t> </a:t>
            </a:r>
            <a:endParaRPr lang="it-IT" sz="1000" dirty="0"/>
          </a:p>
          <a:p>
            <a:pPr algn="l" rtl="0">
              <a:spcBef>
                <a:spcPts val="0"/>
              </a:spcBef>
            </a:pPr>
            <a:r>
              <a:rPr lang="it-IT" sz="1000" b="0" i="0" u="none" dirty="0"/>
              <a:t> </a:t>
            </a:r>
            <a:endParaRPr lang="it-IT" sz="1000" dirty="0"/>
          </a:p>
          <a:p>
            <a:pPr algn="l" rtl="0">
              <a:spcBef>
                <a:spcPts val="0"/>
              </a:spcBef>
            </a:pPr>
            <a:r>
              <a:rPr lang="it-IT" sz="1000" b="0" i="0" u="none" dirty="0"/>
              <a:t>IV. Le prospettive e le idee di chi contano durante il </a:t>
            </a:r>
            <a:r>
              <a:rPr lang="it-IT" sz="1000" b="0" i="0" u="none" dirty="0" err="1"/>
              <a:t>problem-solving</a:t>
            </a:r>
            <a:r>
              <a:rPr lang="it-IT" sz="1000" b="0" i="0" u="none" dirty="0"/>
              <a:t> e perché?</a:t>
            </a:r>
            <a:endParaRPr lang="it-IT" sz="1000" dirty="0"/>
          </a:p>
          <a:p>
            <a:pPr algn="l" rtl="0">
              <a:spcBef>
                <a:spcPts val="0"/>
              </a:spcBef>
            </a:pPr>
            <a:r>
              <a:rPr lang="it-IT" sz="1000" b="0" i="0" u="sng" dirty="0"/>
              <a:t>Risorse del trainer:</a:t>
            </a:r>
            <a:endParaRPr lang="it-IT" sz="1000" dirty="0"/>
          </a:p>
          <a:p>
            <a:pPr algn="l" rtl="0">
              <a:spcBef>
                <a:spcPts val="0"/>
              </a:spcBef>
            </a:pPr>
            <a:r>
              <a:rPr lang="it-IT" sz="1000" b="0" i="0" u="none" dirty="0"/>
              <a:t>È importante tenere presente che il successo della vostra soluzione dipende spesso da diversi punti di vista e idee degli individui/gruppi o enti coinvolti. Sono tutti da considerare (a prescindere dal fatto che siano corretti o meno). Ciò potrebbe farvi risparmiare tempo e sforzi. Ma attenzione: i preconcetti spesso indicano un rischio che deve essere preso in considerazione. Spesso speculiamo solamente su cosa pensano gli altri e pensiamo siano “cose ovvie”. Alcune cose sono date per scontate mentre la realtà potrebbe essere abbastanza diversa. Per favore, cercate di evitare meri fraintendimenti. </a:t>
            </a:r>
            <a:endParaRPr lang="it-IT" sz="1000" dirty="0"/>
          </a:p>
          <a:p>
            <a:pPr algn="l" defTabSz="883676" rtl="0">
              <a:defRPr/>
            </a:pPr>
            <a:endParaRPr lang="it-IT" dirty="0"/>
          </a:p>
          <a:p>
            <a:endParaRPr lang="it-IT" dirty="0">
              <a:latin typeface="Calibri" charset="0"/>
            </a:endParaRPr>
          </a:p>
        </p:txBody>
      </p:sp>
      <p:sp>
        <p:nvSpPr>
          <p:cNvPr id="5" name="Rectangle 7"/>
          <p:cNvSpPr>
            <a:spLocks noGrp="1" noChangeArrowheads="1"/>
          </p:cNvSpPr>
          <p:nvPr>
            <p:ph type="sldNum" sz="quarter" idx="5"/>
          </p:nvPr>
        </p:nvSpPr>
        <p:spPr>
          <a:xfrm>
            <a:off x="0" y="9445928"/>
            <a:ext cx="6810375" cy="496586"/>
          </a:xfrm>
          <a:noFill/>
        </p:spPr>
        <p:txBody>
          <a:bodyPr/>
          <a:lstStyle/>
          <a:p>
            <a:pPr algn="l" defTabSz="952714" rtl="0"/>
            <a:r>
              <a:rPr lang="it-IT" b="0" i="0" u="none">
                <a:latin typeface="Tw Cen MT" pitchFamily="34" charset="0"/>
              </a:rPr>
              <a:t>U1-E2-</a:t>
            </a:r>
            <a:fld id="{4DFCE603-D661-40D4-B6D7-FD7DFB56CAB4}" type="slidenum">
              <a:rPr>
                <a:latin typeface="Tw Cen MT" pitchFamily="34" charset="0"/>
              </a:rPr>
              <a:pPr algn="l" defTabSz="952714" rtl="0"/>
              <a:t>9</a:t>
            </a:fld>
            <a:endParaRPr lang="it-IT" noProof="1" smtClean="0">
              <a:latin typeface="Tw Cen MT" pitchFamily="34" charset="0"/>
            </a:endParaRPr>
          </a:p>
        </p:txBody>
      </p:sp>
    </p:spTree>
    <p:extLst>
      <p:ext uri="{BB962C8B-B14F-4D97-AF65-F5344CB8AC3E}">
        <p14:creationId xmlns:p14="http://schemas.microsoft.com/office/powerpoint/2010/main" xmlns="" val="8563060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image" Target="../media/image2.png"/><Relationship Id="rId2" Type="http://schemas.openxmlformats.org/officeDocument/2006/relationships/image" Target="../media/image3.jpeg"/><Relationship Id="rId1" Type="http://schemas.openxmlformats.org/officeDocument/2006/relationships/slideMaster" Target="../slideMasters/slideMaster1.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13" descr="image"/>
          <p:cNvPicPr>
            <a:picLocks noChangeAspect="1" noChangeArrowheads="1"/>
          </p:cNvPicPr>
          <p:nvPr userDrawn="1"/>
        </p:nvPicPr>
        <p:blipFill>
          <a:blip r:embed="rId2" cstate="print">
            <a:lum bright="70000" contrast="-70000"/>
            <a:grayscl/>
          </a:blip>
          <a:srcRect/>
          <a:stretch>
            <a:fillRect/>
          </a:stretch>
        </p:blipFill>
        <p:spPr bwMode="auto">
          <a:xfrm>
            <a:off x="2411413" y="2317750"/>
            <a:ext cx="6732587" cy="3703638"/>
          </a:xfrm>
          <a:prstGeom prst="rect">
            <a:avLst/>
          </a:prstGeom>
          <a:noFill/>
          <a:ln w="9525">
            <a:noFill/>
            <a:miter lim="800000"/>
            <a:headEnd/>
            <a:tailEnd/>
          </a:ln>
        </p:spPr>
      </p:pic>
      <p:sp>
        <p:nvSpPr>
          <p:cNvPr id="5" name="Line 3"/>
          <p:cNvSpPr>
            <a:spLocks noChangeShapeType="1"/>
          </p:cNvSpPr>
          <p:nvPr/>
        </p:nvSpPr>
        <p:spPr bwMode="auto">
          <a:xfrm flipV="1">
            <a:off x="1403350" y="1428750"/>
            <a:ext cx="7489825" cy="0"/>
          </a:xfrm>
          <a:prstGeom prst="line">
            <a:avLst/>
          </a:prstGeom>
          <a:noFill/>
          <a:ln w="38100">
            <a:solidFill>
              <a:srgbClr val="333399"/>
            </a:solidFill>
            <a:round/>
            <a:headEnd/>
            <a:tailEnd/>
          </a:ln>
          <a:effectLst/>
        </p:spPr>
        <p:txBody>
          <a:bodyPr wrap="none" anchor="ctr"/>
          <a:lstStyle/>
          <a:p>
            <a:pPr>
              <a:defRPr/>
            </a:pPr>
            <a:endParaRPr lang="en-US"/>
          </a:p>
        </p:txBody>
      </p:sp>
      <p:sp>
        <p:nvSpPr>
          <p:cNvPr id="6" name="Line 4"/>
          <p:cNvSpPr>
            <a:spLocks noChangeShapeType="1"/>
          </p:cNvSpPr>
          <p:nvPr/>
        </p:nvSpPr>
        <p:spPr bwMode="auto">
          <a:xfrm>
            <a:off x="312738" y="6015038"/>
            <a:ext cx="8580437" cy="6350"/>
          </a:xfrm>
          <a:prstGeom prst="line">
            <a:avLst/>
          </a:prstGeom>
          <a:noFill/>
          <a:ln w="38100">
            <a:solidFill>
              <a:srgbClr val="333399"/>
            </a:solidFill>
            <a:round/>
            <a:headEnd/>
            <a:tailEnd/>
          </a:ln>
          <a:effectLst/>
        </p:spPr>
        <p:txBody>
          <a:bodyPr wrap="none" anchor="ctr"/>
          <a:lstStyle/>
          <a:p>
            <a:pPr>
              <a:defRPr/>
            </a:pPr>
            <a:endParaRPr lang="en-US"/>
          </a:p>
        </p:txBody>
      </p:sp>
      <p:sp>
        <p:nvSpPr>
          <p:cNvPr id="7" name="Text Box 6"/>
          <p:cNvSpPr txBox="1">
            <a:spLocks noChangeArrowheads="1"/>
          </p:cNvSpPr>
          <p:nvPr/>
        </p:nvSpPr>
        <p:spPr bwMode="auto">
          <a:xfrm>
            <a:off x="6948488" y="6296025"/>
            <a:ext cx="1871662" cy="276225"/>
          </a:xfrm>
          <a:prstGeom prst="rect">
            <a:avLst/>
          </a:prstGeom>
          <a:noFill/>
          <a:ln w="9525">
            <a:noFill/>
            <a:miter lim="800000"/>
            <a:headEnd/>
            <a:tailEnd/>
          </a:ln>
          <a:effectLst/>
        </p:spPr>
        <p:txBody>
          <a:bodyPr>
            <a:spAutoFit/>
          </a:bodyPr>
          <a:lstStyle/>
          <a:p>
            <a:pPr algn="r">
              <a:defRPr/>
            </a:pPr>
            <a:r>
              <a:rPr lang="en-GB" sz="1200" u="none" noProof="0" dirty="0" smtClean="0">
                <a:solidFill>
                  <a:srgbClr val="000099"/>
                </a:solidFill>
                <a:latin typeface="Arial" pitchFamily="34" charset="0"/>
                <a:cs typeface="Arial" pitchFamily="34" charset="0"/>
              </a:rPr>
              <a:t>Release 1</a:t>
            </a:r>
            <a:endParaRPr lang="en-GB" sz="1200" u="none" noProof="0" dirty="0">
              <a:solidFill>
                <a:srgbClr val="000099"/>
              </a:solidFill>
              <a:latin typeface="Arial" pitchFamily="34" charset="0"/>
              <a:cs typeface="Arial" pitchFamily="34" charset="0"/>
            </a:endParaRPr>
          </a:p>
        </p:txBody>
      </p:sp>
      <p:sp>
        <p:nvSpPr>
          <p:cNvPr id="8" name="Text Box 8"/>
          <p:cNvSpPr txBox="1">
            <a:spLocks noChangeArrowheads="1"/>
          </p:cNvSpPr>
          <p:nvPr/>
        </p:nvSpPr>
        <p:spPr bwMode="auto">
          <a:xfrm>
            <a:off x="1285875" y="5989638"/>
            <a:ext cx="3311525" cy="692150"/>
          </a:xfrm>
          <a:prstGeom prst="rect">
            <a:avLst/>
          </a:prstGeom>
          <a:noFill/>
          <a:ln w="9525">
            <a:noFill/>
            <a:miter lim="800000"/>
            <a:headEnd/>
            <a:tailEnd/>
          </a:ln>
          <a:effectLst/>
        </p:spPr>
        <p:txBody>
          <a:bodyPr>
            <a:spAutoFit/>
          </a:bodyPr>
          <a:lstStyle/>
          <a:p>
            <a:pPr algn="ctr">
              <a:defRPr/>
            </a:pPr>
            <a:endParaRPr lang="en-GB" sz="900" u="none" noProof="0" dirty="0" smtClean="0">
              <a:solidFill>
                <a:srgbClr val="000099"/>
              </a:solidFill>
              <a:latin typeface="Tw Cen MT" pitchFamily="34" charset="-18"/>
            </a:endParaRPr>
          </a:p>
          <a:p>
            <a:pPr>
              <a:defRPr/>
            </a:pPr>
            <a:r>
              <a:rPr lang="en-GB" sz="1200" u="none" noProof="0" dirty="0" smtClean="0">
                <a:solidFill>
                  <a:srgbClr val="000099"/>
                </a:solidFill>
                <a:latin typeface="Arial" pitchFamily="34" charset="0"/>
                <a:cs typeface="Arial" pitchFamily="34" charset="0"/>
              </a:rPr>
              <a:t>ECQA Certified Training Material </a:t>
            </a:r>
          </a:p>
          <a:p>
            <a:pPr algn="ctr">
              <a:defRPr/>
            </a:pPr>
            <a:endParaRPr lang="en-GB" sz="600" u="none" noProof="0" dirty="0" smtClean="0">
              <a:solidFill>
                <a:srgbClr val="000099"/>
              </a:solidFill>
              <a:latin typeface="Arial" pitchFamily="34" charset="0"/>
              <a:cs typeface="Arial" pitchFamily="34" charset="0"/>
            </a:endParaRPr>
          </a:p>
          <a:p>
            <a:pPr>
              <a:defRPr/>
            </a:pPr>
            <a:r>
              <a:rPr lang="en-GB" sz="1200" u="none" noProof="0" dirty="0" smtClean="0">
                <a:solidFill>
                  <a:srgbClr val="000099"/>
                </a:solidFill>
                <a:latin typeface="Arial" pitchFamily="34" charset="0"/>
                <a:cs typeface="Arial" pitchFamily="34" charset="0"/>
              </a:rPr>
              <a:t>Authors: I2E Training Material Committee </a:t>
            </a:r>
            <a:endParaRPr lang="en-GB" sz="1200" u="none" noProof="0" dirty="0">
              <a:solidFill>
                <a:srgbClr val="000099"/>
              </a:solidFill>
              <a:latin typeface="Arial" pitchFamily="34" charset="0"/>
              <a:cs typeface="Arial" pitchFamily="34" charset="0"/>
            </a:endParaRPr>
          </a:p>
        </p:txBody>
      </p:sp>
      <p:sp>
        <p:nvSpPr>
          <p:cNvPr id="9" name="Text Box 12"/>
          <p:cNvSpPr txBox="1">
            <a:spLocks noChangeArrowheads="1"/>
          </p:cNvSpPr>
          <p:nvPr userDrawn="1"/>
        </p:nvSpPr>
        <p:spPr bwMode="auto">
          <a:xfrm>
            <a:off x="1835150" y="357188"/>
            <a:ext cx="7058025" cy="954107"/>
          </a:xfrm>
          <a:prstGeom prst="rect">
            <a:avLst/>
          </a:prstGeom>
          <a:noFill/>
          <a:ln w="9525">
            <a:noFill/>
            <a:miter lim="800000"/>
            <a:headEnd/>
            <a:tailEnd/>
          </a:ln>
          <a:effectLst/>
        </p:spPr>
        <p:txBody>
          <a:bodyPr>
            <a:spAutoFit/>
          </a:bodyPr>
          <a:lstStyle/>
          <a:p>
            <a:pPr algn="ctr">
              <a:defRPr/>
            </a:pPr>
            <a:r>
              <a:rPr lang="en-GB" b="1" u="none" noProof="0" dirty="0" smtClean="0">
                <a:solidFill>
                  <a:srgbClr val="000099"/>
                </a:solidFill>
                <a:latin typeface="Arial" pitchFamily="34" charset="0"/>
                <a:cs typeface="Arial" pitchFamily="34" charset="0"/>
              </a:rPr>
              <a:t>ECQA Certified</a:t>
            </a:r>
            <a:br>
              <a:rPr lang="en-GB" b="1" u="none" noProof="0" dirty="0" smtClean="0">
                <a:solidFill>
                  <a:srgbClr val="000099"/>
                </a:solidFill>
                <a:latin typeface="Arial" pitchFamily="34" charset="0"/>
                <a:cs typeface="Arial" pitchFamily="34" charset="0"/>
              </a:rPr>
            </a:br>
            <a:r>
              <a:rPr lang="en-GB" b="1" u="none" baseline="0" noProof="0" dirty="0" err="1" smtClean="0">
                <a:solidFill>
                  <a:srgbClr val="000099"/>
                </a:solidFill>
                <a:latin typeface="Arial" pitchFamily="34" charset="0"/>
                <a:cs typeface="Arial" pitchFamily="34" charset="0"/>
              </a:rPr>
              <a:t>EntreprenEUr</a:t>
            </a:r>
            <a:endParaRPr lang="en-GB" b="1" noProof="0" dirty="0">
              <a:solidFill>
                <a:srgbClr val="000099"/>
              </a:solidFill>
              <a:latin typeface="Arial" pitchFamily="34" charset="0"/>
              <a:cs typeface="Arial" pitchFamily="34" charset="0"/>
            </a:endParaRPr>
          </a:p>
        </p:txBody>
      </p:sp>
      <p:sp>
        <p:nvSpPr>
          <p:cNvPr id="10" name="Rectangle 46"/>
          <p:cNvSpPr>
            <a:spLocks noChangeArrowheads="1"/>
          </p:cNvSpPr>
          <p:nvPr userDrawn="1"/>
        </p:nvSpPr>
        <p:spPr bwMode="auto">
          <a:xfrm>
            <a:off x="0" y="0"/>
            <a:ext cx="1143000" cy="6858000"/>
          </a:xfrm>
          <a:prstGeom prst="rect">
            <a:avLst/>
          </a:prstGeom>
          <a:solidFill>
            <a:srgbClr val="354994"/>
          </a:solidFill>
          <a:ln w="9525">
            <a:noFill/>
            <a:miter lim="800000"/>
            <a:headEnd/>
            <a:tailEnd/>
          </a:ln>
          <a:effectLst/>
        </p:spPr>
        <p:txBody>
          <a:bodyPr wrap="none" anchor="ctr"/>
          <a:lstStyle/>
          <a:p>
            <a:pPr>
              <a:defRPr/>
            </a:pPr>
            <a:endParaRPr lang="fr-FR"/>
          </a:p>
        </p:txBody>
      </p:sp>
      <p:pic>
        <p:nvPicPr>
          <p:cNvPr id="11" name="Picture 58"/>
          <p:cNvPicPr>
            <a:picLocks noChangeAspect="1" noChangeArrowheads="1"/>
          </p:cNvPicPr>
          <p:nvPr userDrawn="1"/>
        </p:nvPicPr>
        <p:blipFill>
          <a:blip r:embed="rId3" cstate="print"/>
          <a:srcRect l="18750" r="6250" b="10257"/>
          <a:stretch>
            <a:fillRect/>
          </a:stretch>
        </p:blipFill>
        <p:spPr bwMode="auto">
          <a:xfrm>
            <a:off x="0" y="6191250"/>
            <a:ext cx="609600" cy="666750"/>
          </a:xfrm>
          <a:prstGeom prst="rect">
            <a:avLst/>
          </a:prstGeom>
          <a:noFill/>
          <a:ln w="9525">
            <a:noFill/>
            <a:miter lim="800000"/>
            <a:headEnd/>
            <a:tailEnd/>
          </a:ln>
        </p:spPr>
      </p:pic>
      <p:pic>
        <p:nvPicPr>
          <p:cNvPr id="12" name="Picture 59"/>
          <p:cNvPicPr>
            <a:picLocks noChangeAspect="1" noChangeArrowheads="1"/>
          </p:cNvPicPr>
          <p:nvPr userDrawn="1"/>
        </p:nvPicPr>
        <p:blipFill>
          <a:blip r:embed="rId3" cstate="print"/>
          <a:srcRect l="28125" r="6250" b="7693"/>
          <a:stretch>
            <a:fillRect/>
          </a:stretch>
        </p:blipFill>
        <p:spPr bwMode="auto">
          <a:xfrm>
            <a:off x="0" y="4343400"/>
            <a:ext cx="533400" cy="685800"/>
          </a:xfrm>
          <a:prstGeom prst="rect">
            <a:avLst/>
          </a:prstGeom>
          <a:noFill/>
          <a:ln w="9525">
            <a:noFill/>
            <a:miter lim="800000"/>
            <a:headEnd/>
            <a:tailEnd/>
          </a:ln>
        </p:spPr>
      </p:pic>
      <p:pic>
        <p:nvPicPr>
          <p:cNvPr id="13" name="Picture 60"/>
          <p:cNvPicPr>
            <a:picLocks noChangeAspect="1" noChangeArrowheads="1"/>
          </p:cNvPicPr>
          <p:nvPr userDrawn="1"/>
        </p:nvPicPr>
        <p:blipFill>
          <a:blip r:embed="rId4" cstate="print"/>
          <a:srcRect b="3786"/>
          <a:stretch>
            <a:fillRect/>
          </a:stretch>
        </p:blipFill>
        <p:spPr bwMode="auto">
          <a:xfrm>
            <a:off x="304800" y="5334000"/>
            <a:ext cx="762000" cy="685800"/>
          </a:xfrm>
          <a:prstGeom prst="rect">
            <a:avLst/>
          </a:prstGeom>
          <a:noFill/>
          <a:ln w="9525">
            <a:noFill/>
            <a:miter lim="800000"/>
            <a:headEnd/>
            <a:tailEnd/>
          </a:ln>
        </p:spPr>
      </p:pic>
      <p:pic>
        <p:nvPicPr>
          <p:cNvPr id="14" name="Picture 11"/>
          <p:cNvPicPr>
            <a:picLocks noChangeAspect="1" noChangeArrowheads="1"/>
          </p:cNvPicPr>
          <p:nvPr userDrawn="1"/>
        </p:nvPicPr>
        <p:blipFill>
          <a:blip r:embed="rId5" cstate="print"/>
          <a:srcRect/>
          <a:stretch>
            <a:fillRect/>
          </a:stretch>
        </p:blipFill>
        <p:spPr bwMode="auto">
          <a:xfrm>
            <a:off x="7391722" y="4997450"/>
            <a:ext cx="1428750" cy="931863"/>
          </a:xfrm>
          <a:prstGeom prst="rect">
            <a:avLst/>
          </a:prstGeom>
          <a:noFill/>
          <a:ln w="9525">
            <a:noFill/>
            <a:miter lim="800000"/>
            <a:headEnd/>
            <a:tailEnd/>
          </a:ln>
        </p:spPr>
      </p:pic>
      <p:sp>
        <p:nvSpPr>
          <p:cNvPr id="15" name="Text Box 10"/>
          <p:cNvSpPr txBox="1">
            <a:spLocks noChangeArrowheads="1"/>
          </p:cNvSpPr>
          <p:nvPr userDrawn="1"/>
        </p:nvSpPr>
        <p:spPr bwMode="auto">
          <a:xfrm>
            <a:off x="4786313" y="6234113"/>
            <a:ext cx="1604962" cy="338137"/>
          </a:xfrm>
          <a:prstGeom prst="rect">
            <a:avLst/>
          </a:prstGeom>
          <a:noFill/>
          <a:ln w="9525">
            <a:noFill/>
            <a:miter lim="800000"/>
            <a:headEnd/>
            <a:tailEnd/>
          </a:ln>
          <a:effectLst/>
        </p:spPr>
        <p:txBody>
          <a:bodyPr>
            <a:spAutoFit/>
          </a:bodyPr>
          <a:lstStyle/>
          <a:p>
            <a:pPr algn="r">
              <a:defRPr/>
            </a:pPr>
            <a:r>
              <a:rPr lang="en-GB" sz="1600" b="1" u="none" dirty="0">
                <a:solidFill>
                  <a:srgbClr val="000099"/>
                </a:solidFill>
                <a:latin typeface="Arial" pitchFamily="34" charset="0"/>
                <a:cs typeface="Arial" pitchFamily="34" charset="0"/>
              </a:rPr>
              <a:t>www.ecqa.org</a:t>
            </a:r>
          </a:p>
        </p:txBody>
      </p:sp>
      <p:sp>
        <p:nvSpPr>
          <p:cNvPr id="372738" name="Rectangle 2"/>
          <p:cNvSpPr>
            <a:spLocks noGrp="1" noChangeArrowheads="1"/>
          </p:cNvSpPr>
          <p:nvPr>
            <p:ph type="subTitle" idx="1"/>
          </p:nvPr>
        </p:nvSpPr>
        <p:spPr>
          <a:xfrm>
            <a:off x="1643042" y="3284538"/>
            <a:ext cx="7000924" cy="1752600"/>
          </a:xfrm>
        </p:spPr>
        <p:txBody>
          <a:bodyPr/>
          <a:lstStyle>
            <a:lvl1pPr marL="0" indent="0" algn="ctr">
              <a:buFontTx/>
              <a:buNone/>
              <a:defRPr b="1"/>
            </a:lvl1pPr>
          </a:lstStyle>
          <a:p>
            <a:r>
              <a:rPr lang="en-US" dirty="0"/>
              <a:t>Click to edit </a:t>
            </a:r>
            <a:r>
              <a:rPr lang="sl-SI" dirty="0"/>
              <a:t>Element</a:t>
            </a:r>
            <a:r>
              <a:rPr lang="en-US" dirty="0"/>
              <a:t> subtitle style</a:t>
            </a:r>
          </a:p>
        </p:txBody>
      </p:sp>
      <p:sp>
        <p:nvSpPr>
          <p:cNvPr id="372741" name="Rectangle 5"/>
          <p:cNvSpPr>
            <a:spLocks noGrp="1" noChangeArrowheads="1"/>
          </p:cNvSpPr>
          <p:nvPr>
            <p:ph type="ctrTitle"/>
          </p:nvPr>
        </p:nvSpPr>
        <p:spPr>
          <a:xfrm>
            <a:off x="1643041" y="1773238"/>
            <a:ext cx="7000925" cy="1470025"/>
          </a:xfrm>
        </p:spPr>
        <p:txBody>
          <a:bodyPr/>
          <a:lstStyle>
            <a:lvl1pPr>
              <a:defRPr sz="3200"/>
            </a:lvl1pPr>
          </a:lstStyle>
          <a:p>
            <a:r>
              <a:rPr lang="sl-SI" dirty="0"/>
              <a:t>CLICK HERE TO ADD UNIT TITLE</a:t>
            </a:r>
            <a:endParaRPr lang="en-US" dirty="0"/>
          </a:p>
        </p:txBody>
      </p:sp>
      <p:pic>
        <p:nvPicPr>
          <p:cNvPr id="18" name="Picture 2" descr="EU_flag_LLP_EN-01"/>
          <p:cNvPicPr>
            <a:picLocks noChangeAspect="1" noChangeArrowheads="1"/>
          </p:cNvPicPr>
          <p:nvPr userDrawn="1"/>
        </p:nvPicPr>
        <p:blipFill>
          <a:blip r:embed="rId6" cstate="print"/>
          <a:srcRect/>
          <a:stretch>
            <a:fillRect/>
          </a:stretch>
        </p:blipFill>
        <p:spPr bwMode="auto">
          <a:xfrm>
            <a:off x="1187624" y="5157192"/>
            <a:ext cx="2088232" cy="815749"/>
          </a:xfrm>
          <a:prstGeom prst="rect">
            <a:avLst/>
          </a:prstGeom>
          <a:noFill/>
          <a:ln w="9525">
            <a:noFill/>
            <a:miter lim="800000"/>
            <a:headEnd/>
            <a:tailEnd/>
          </a:ln>
        </p:spPr>
      </p:pic>
      <p:sp>
        <p:nvSpPr>
          <p:cNvPr id="19" name="Text Box 5"/>
          <p:cNvSpPr txBox="1">
            <a:spLocks noChangeArrowheads="1"/>
          </p:cNvSpPr>
          <p:nvPr userDrawn="1"/>
        </p:nvSpPr>
        <p:spPr bwMode="auto">
          <a:xfrm>
            <a:off x="3347864" y="5169386"/>
            <a:ext cx="3744416" cy="707886"/>
          </a:xfrm>
          <a:prstGeom prst="rect">
            <a:avLst/>
          </a:prstGeom>
          <a:noFill/>
          <a:ln w="9525">
            <a:noFill/>
            <a:miter lim="800000"/>
            <a:headEnd/>
            <a:tailEnd/>
          </a:ln>
        </p:spPr>
        <p:txBody>
          <a:bodyPr wrap="square">
            <a:spAutoFit/>
          </a:bodyPr>
          <a:lstStyle/>
          <a:p>
            <a:pPr algn="ctr"/>
            <a:r>
              <a:rPr lang="en-GB" sz="800" u="none" noProof="0" dirty="0" smtClean="0">
                <a:solidFill>
                  <a:srgbClr val="000099"/>
                </a:solidFill>
                <a:latin typeface="Tw Cen MT" pitchFamily="34" charset="0"/>
              </a:rPr>
              <a:t>The development of this Training Material was partly funded by the EU under</a:t>
            </a:r>
            <a:r>
              <a:rPr lang="en-GB" sz="800" u="none" baseline="0" noProof="0" dirty="0" smtClean="0">
                <a:solidFill>
                  <a:srgbClr val="000099"/>
                </a:solidFill>
                <a:latin typeface="Tw Cen MT" pitchFamily="34" charset="0"/>
              </a:rPr>
              <a:t>: </a:t>
            </a:r>
            <a:r>
              <a:rPr lang="en-GB" sz="800" u="none" noProof="0" dirty="0" smtClean="0">
                <a:solidFill>
                  <a:srgbClr val="000099"/>
                </a:solidFill>
                <a:latin typeface="Tw Cen MT" pitchFamily="34" charset="0"/>
              </a:rPr>
              <a:t>Leonardo da Vinci programme 2012-1-CZ1-LEO05-09679.</a:t>
            </a:r>
          </a:p>
          <a:p>
            <a:pPr algn="ctr"/>
            <a:r>
              <a:rPr lang="en-GB" sz="800" u="none" noProof="0" dirty="0" smtClean="0">
                <a:solidFill>
                  <a:srgbClr val="000099"/>
                </a:solidFill>
                <a:latin typeface="Tw Cen MT" pitchFamily="34" charset="0"/>
              </a:rPr>
              <a:t>This publication reflects the views only of the authors, </a:t>
            </a:r>
            <a:br>
              <a:rPr lang="en-GB" sz="800" u="none" noProof="0" dirty="0" smtClean="0">
                <a:solidFill>
                  <a:srgbClr val="000099"/>
                </a:solidFill>
                <a:latin typeface="Tw Cen MT" pitchFamily="34" charset="0"/>
              </a:rPr>
            </a:br>
            <a:r>
              <a:rPr lang="en-GB" sz="800" u="none" noProof="0" dirty="0" smtClean="0">
                <a:solidFill>
                  <a:srgbClr val="000099"/>
                </a:solidFill>
                <a:latin typeface="Tw Cen MT" pitchFamily="34" charset="0"/>
              </a:rPr>
              <a:t>and the Commission cannot be held responsible for any use which may be made of the information contained therein. </a:t>
            </a:r>
            <a:endParaRPr lang="en-GB" sz="800" u="none" noProof="0" dirty="0">
              <a:solidFill>
                <a:srgbClr val="000099"/>
              </a:solidFill>
              <a:latin typeface="Tw Cen MT" pitchFamily="34" charset="0"/>
            </a:endParaRPr>
          </a:p>
        </p:txBody>
      </p:sp>
      <p:pic>
        <p:nvPicPr>
          <p:cNvPr id="20" name="Image 19" descr="I2E logo - final - png.png"/>
          <p:cNvPicPr>
            <a:picLocks noChangeAspect="1"/>
          </p:cNvPicPr>
          <p:nvPr userDrawn="1"/>
        </p:nvPicPr>
        <p:blipFill>
          <a:blip r:embed="rId7" cstate="print"/>
          <a:stretch>
            <a:fillRect/>
          </a:stretch>
        </p:blipFill>
        <p:spPr>
          <a:xfrm>
            <a:off x="1259632" y="332656"/>
            <a:ext cx="1475656" cy="525991"/>
          </a:xfrm>
          <a:prstGeom prst="rect">
            <a:avLst/>
          </a:prstGeom>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2pPr>
              <a:defRPr sz="2400"/>
            </a:lvl2pPr>
            <a:lvl4pPr>
              <a:defRPr sz="2000"/>
            </a:lvl4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68313" y="1412875"/>
            <a:ext cx="3990975" cy="43783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11688" y="1412875"/>
            <a:ext cx="3992562" cy="43783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1600200" y="228600"/>
            <a:ext cx="7219950" cy="896938"/>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68313" y="1412875"/>
            <a:ext cx="8135937" cy="4378325"/>
          </a:xfrm>
        </p:spPr>
        <p:txBody>
          <a:bodyPr/>
          <a:lstStyle/>
          <a:p>
            <a:pPr lvl="0"/>
            <a:endParaRPr lang="en-US" noProof="0" smtClean="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Titre et contenu">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3471957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body" idx="1"/>
          </p:nvPr>
        </p:nvSpPr>
        <p:spPr bwMode="auto">
          <a:xfrm>
            <a:off x="468313" y="1214438"/>
            <a:ext cx="8135937" cy="45767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here for Master-Text format</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70691" name="Line 3"/>
          <p:cNvSpPr>
            <a:spLocks noChangeShapeType="1"/>
          </p:cNvSpPr>
          <p:nvPr/>
        </p:nvSpPr>
        <p:spPr bwMode="auto">
          <a:xfrm flipV="1">
            <a:off x="1403350" y="928688"/>
            <a:ext cx="7489825" cy="0"/>
          </a:xfrm>
          <a:prstGeom prst="line">
            <a:avLst/>
          </a:prstGeom>
          <a:noFill/>
          <a:ln w="38100">
            <a:solidFill>
              <a:srgbClr val="333399"/>
            </a:solidFill>
            <a:round/>
            <a:headEnd/>
            <a:tailEnd/>
          </a:ln>
          <a:effectLst/>
        </p:spPr>
        <p:txBody>
          <a:bodyPr wrap="none" anchor="ctr"/>
          <a:lstStyle/>
          <a:p>
            <a:pPr>
              <a:defRPr/>
            </a:pPr>
            <a:endParaRPr lang="en-US"/>
          </a:p>
        </p:txBody>
      </p:sp>
      <p:sp>
        <p:nvSpPr>
          <p:cNvPr id="370692" name="Line 4"/>
          <p:cNvSpPr>
            <a:spLocks noChangeShapeType="1"/>
          </p:cNvSpPr>
          <p:nvPr/>
        </p:nvSpPr>
        <p:spPr bwMode="auto">
          <a:xfrm>
            <a:off x="312738" y="5929313"/>
            <a:ext cx="8602662" cy="4762"/>
          </a:xfrm>
          <a:prstGeom prst="line">
            <a:avLst/>
          </a:prstGeom>
          <a:noFill/>
          <a:ln w="38100">
            <a:solidFill>
              <a:srgbClr val="333399"/>
            </a:solidFill>
            <a:round/>
            <a:headEnd/>
            <a:tailEnd/>
          </a:ln>
          <a:effectLst/>
        </p:spPr>
        <p:txBody>
          <a:bodyPr wrap="none" anchor="ctr"/>
          <a:lstStyle/>
          <a:p>
            <a:pPr>
              <a:defRPr/>
            </a:pPr>
            <a:endParaRPr lang="en-US"/>
          </a:p>
        </p:txBody>
      </p:sp>
      <p:sp>
        <p:nvSpPr>
          <p:cNvPr id="1029" name="Rectangle 5"/>
          <p:cNvSpPr>
            <a:spLocks noGrp="1" noChangeArrowheads="1"/>
          </p:cNvSpPr>
          <p:nvPr>
            <p:ph type="title"/>
          </p:nvPr>
        </p:nvSpPr>
        <p:spPr bwMode="auto">
          <a:xfrm>
            <a:off x="1600200" y="0"/>
            <a:ext cx="7219950" cy="896938"/>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smtClean="0"/>
              <a:t>Click here for slide title</a:t>
            </a:r>
          </a:p>
        </p:txBody>
      </p:sp>
      <p:sp>
        <p:nvSpPr>
          <p:cNvPr id="370698" name="Text Box 10"/>
          <p:cNvSpPr txBox="1">
            <a:spLocks noChangeArrowheads="1"/>
          </p:cNvSpPr>
          <p:nvPr/>
        </p:nvSpPr>
        <p:spPr bwMode="auto">
          <a:xfrm>
            <a:off x="7429500" y="6215063"/>
            <a:ext cx="1533525" cy="336550"/>
          </a:xfrm>
          <a:prstGeom prst="rect">
            <a:avLst/>
          </a:prstGeom>
          <a:noFill/>
          <a:ln w="9525">
            <a:noFill/>
            <a:miter lim="800000"/>
            <a:headEnd/>
            <a:tailEnd/>
          </a:ln>
          <a:effectLst/>
        </p:spPr>
        <p:txBody>
          <a:bodyPr>
            <a:spAutoFit/>
          </a:bodyPr>
          <a:lstStyle/>
          <a:p>
            <a:pPr algn="r">
              <a:defRPr/>
            </a:pPr>
            <a:r>
              <a:rPr lang="en-GB" sz="1600" b="1" u="none" dirty="0" smtClean="0">
                <a:solidFill>
                  <a:srgbClr val="000099"/>
                </a:solidFill>
                <a:latin typeface="Arial" pitchFamily="34" charset="0"/>
                <a:cs typeface="Arial" pitchFamily="34" charset="0"/>
              </a:rPr>
              <a:t>U1-E2-</a:t>
            </a:r>
            <a:fld id="{A2B06B41-C100-44F4-AC41-83042AE4BCAC}" type="slidenum">
              <a:rPr lang="en-GB" sz="1600" b="1" u="none" smtClean="0">
                <a:solidFill>
                  <a:srgbClr val="000099"/>
                </a:solidFill>
                <a:latin typeface="Arial" pitchFamily="34" charset="0"/>
                <a:cs typeface="Arial" pitchFamily="34" charset="0"/>
              </a:rPr>
              <a:pPr algn="r">
                <a:defRPr/>
              </a:pPr>
              <a:t>‹N›</a:t>
            </a:fld>
            <a:endParaRPr lang="en-GB" sz="1600" b="1" u="none" dirty="0">
              <a:solidFill>
                <a:srgbClr val="000099"/>
              </a:solidFill>
              <a:latin typeface="Arial" pitchFamily="34" charset="0"/>
              <a:cs typeface="Arial" pitchFamily="34" charset="0"/>
            </a:endParaRPr>
          </a:p>
        </p:txBody>
      </p:sp>
      <p:sp>
        <p:nvSpPr>
          <p:cNvPr id="370699" name="Text Box 11"/>
          <p:cNvSpPr txBox="1">
            <a:spLocks noChangeArrowheads="1"/>
          </p:cNvSpPr>
          <p:nvPr/>
        </p:nvSpPr>
        <p:spPr bwMode="auto">
          <a:xfrm>
            <a:off x="1214438" y="6072188"/>
            <a:ext cx="3286125" cy="646112"/>
          </a:xfrm>
          <a:prstGeom prst="rect">
            <a:avLst/>
          </a:prstGeom>
          <a:noFill/>
          <a:ln w="9525">
            <a:noFill/>
            <a:miter lim="800000"/>
            <a:headEnd/>
            <a:tailEnd/>
          </a:ln>
          <a:effectLst/>
        </p:spPr>
        <p:txBody>
          <a:bodyPr>
            <a:spAutoFit/>
          </a:bodyPr>
          <a:lstStyle/>
          <a:p>
            <a:pPr>
              <a:defRPr/>
            </a:pPr>
            <a:r>
              <a:rPr lang="en-GB" sz="1200" u="none" dirty="0" smtClean="0">
                <a:solidFill>
                  <a:srgbClr val="000099"/>
                </a:solidFill>
                <a:latin typeface="Arial" pitchFamily="34" charset="0"/>
                <a:cs typeface="Arial" pitchFamily="34" charset="0"/>
              </a:rPr>
              <a:t>ECQA Certified Training Material</a:t>
            </a:r>
            <a:br>
              <a:rPr lang="en-GB" sz="1200" u="none" dirty="0" smtClean="0">
                <a:solidFill>
                  <a:srgbClr val="000099"/>
                </a:solidFill>
                <a:latin typeface="Arial" pitchFamily="34" charset="0"/>
                <a:cs typeface="Arial" pitchFamily="34" charset="0"/>
              </a:rPr>
            </a:br>
            <a:r>
              <a:rPr lang="en-GB" sz="1200" u="none" dirty="0" smtClean="0">
                <a:solidFill>
                  <a:srgbClr val="000099"/>
                </a:solidFill>
                <a:latin typeface="Arial" pitchFamily="34" charset="0"/>
                <a:cs typeface="Arial" pitchFamily="34" charset="0"/>
              </a:rPr>
              <a:t>Release 1</a:t>
            </a:r>
            <a:endParaRPr lang="en-GB" sz="800" u="none" dirty="0" smtClean="0">
              <a:solidFill>
                <a:srgbClr val="000099"/>
              </a:solidFill>
              <a:latin typeface="Arial" pitchFamily="34" charset="0"/>
              <a:cs typeface="Arial" pitchFamily="34" charset="0"/>
            </a:endParaRPr>
          </a:p>
          <a:p>
            <a:pPr>
              <a:defRPr/>
            </a:pPr>
            <a:r>
              <a:rPr lang="en-GB" sz="1200" u="none" noProof="1" smtClean="0">
                <a:solidFill>
                  <a:srgbClr val="000099"/>
                </a:solidFill>
                <a:latin typeface="Arial" pitchFamily="34" charset="0"/>
                <a:cs typeface="Arial" pitchFamily="34" charset="0"/>
              </a:rPr>
              <a:t>Authors</a:t>
            </a:r>
            <a:r>
              <a:rPr lang="en-GB" sz="1200" u="none" dirty="0" smtClean="0">
                <a:solidFill>
                  <a:srgbClr val="000099"/>
                </a:solidFill>
                <a:latin typeface="Arial" pitchFamily="34" charset="0"/>
                <a:cs typeface="Arial" pitchFamily="34" charset="0"/>
              </a:rPr>
              <a:t>: I2E Training Material Committee </a:t>
            </a:r>
            <a:endParaRPr lang="en-GB" sz="1200" u="none" dirty="0">
              <a:solidFill>
                <a:srgbClr val="000099"/>
              </a:solidFill>
              <a:latin typeface="Arial" pitchFamily="34" charset="0"/>
              <a:cs typeface="Arial" pitchFamily="34" charset="0"/>
            </a:endParaRPr>
          </a:p>
        </p:txBody>
      </p:sp>
      <p:pic>
        <p:nvPicPr>
          <p:cNvPr id="1032" name="Picture 11"/>
          <p:cNvPicPr>
            <a:picLocks noChangeAspect="1" noChangeArrowheads="1"/>
          </p:cNvPicPr>
          <p:nvPr userDrawn="1"/>
        </p:nvPicPr>
        <p:blipFill>
          <a:blip r:embed="rId8" cstate="print"/>
          <a:srcRect/>
          <a:stretch>
            <a:fillRect/>
          </a:stretch>
        </p:blipFill>
        <p:spPr bwMode="auto">
          <a:xfrm>
            <a:off x="47625" y="6000750"/>
            <a:ext cx="1204913" cy="785813"/>
          </a:xfrm>
          <a:prstGeom prst="rect">
            <a:avLst/>
          </a:prstGeom>
          <a:noFill/>
          <a:ln w="9525">
            <a:noFill/>
            <a:miter lim="800000"/>
            <a:headEnd/>
            <a:tailEnd/>
          </a:ln>
        </p:spPr>
      </p:pic>
      <p:sp>
        <p:nvSpPr>
          <p:cNvPr id="9" name="Text Box 10"/>
          <p:cNvSpPr txBox="1">
            <a:spLocks noChangeArrowheads="1"/>
          </p:cNvSpPr>
          <p:nvPr userDrawn="1"/>
        </p:nvSpPr>
        <p:spPr bwMode="auto">
          <a:xfrm>
            <a:off x="4786313" y="6234113"/>
            <a:ext cx="1604962" cy="338137"/>
          </a:xfrm>
          <a:prstGeom prst="rect">
            <a:avLst/>
          </a:prstGeom>
          <a:noFill/>
          <a:ln w="9525">
            <a:noFill/>
            <a:miter lim="800000"/>
            <a:headEnd/>
            <a:tailEnd/>
          </a:ln>
          <a:effectLst/>
        </p:spPr>
        <p:txBody>
          <a:bodyPr>
            <a:spAutoFit/>
          </a:bodyPr>
          <a:lstStyle/>
          <a:p>
            <a:pPr algn="r">
              <a:defRPr/>
            </a:pPr>
            <a:r>
              <a:rPr lang="en-GB" sz="1600" b="1" u="none" dirty="0">
                <a:solidFill>
                  <a:srgbClr val="000099"/>
                </a:solidFill>
                <a:latin typeface="Arial" pitchFamily="34" charset="0"/>
                <a:cs typeface="Arial" pitchFamily="34" charset="0"/>
              </a:rPr>
              <a:t>www.ecqa.org</a:t>
            </a:r>
          </a:p>
        </p:txBody>
      </p:sp>
      <p:pic>
        <p:nvPicPr>
          <p:cNvPr id="12" name="Image 11" descr="I2E logo - final - png.png"/>
          <p:cNvPicPr>
            <a:picLocks noChangeAspect="1"/>
          </p:cNvPicPr>
          <p:nvPr userDrawn="1"/>
        </p:nvPicPr>
        <p:blipFill>
          <a:blip r:embed="rId9" cstate="print"/>
          <a:stretch>
            <a:fillRect/>
          </a:stretch>
        </p:blipFill>
        <p:spPr>
          <a:xfrm>
            <a:off x="72008" y="188640"/>
            <a:ext cx="1475656" cy="525991"/>
          </a:xfrm>
          <a:prstGeom prst="rect">
            <a:avLst/>
          </a:prstGeom>
        </p:spPr>
      </p:pic>
    </p:spTree>
  </p:cSld>
  <p:clrMap bg1="lt1" tx1="dk1" bg2="lt2" tx2="dk2" accent1="accent1" accent2="accent2" accent3="accent3" accent4="accent4" accent5="accent5" accent6="accent6" hlink="hlink" folHlink="folHlink"/>
  <p:sldLayoutIdLst>
    <p:sldLayoutId id="2147484317" r:id="rId1"/>
    <p:sldLayoutId id="2147484313" r:id="rId2"/>
    <p:sldLayoutId id="2147484314" r:id="rId3"/>
    <p:sldLayoutId id="2147484315" r:id="rId4"/>
    <p:sldLayoutId id="2147484316" r:id="rId5"/>
    <p:sldLayoutId id="2147484318" r:id="rId6"/>
  </p:sldLayoutIdLst>
  <p:txStyles>
    <p:titleStyle>
      <a:lvl1pPr algn="ctr" rtl="0" eaLnBrk="0" fontAlgn="base" hangingPunct="0">
        <a:spcBef>
          <a:spcPct val="0"/>
        </a:spcBef>
        <a:spcAft>
          <a:spcPct val="0"/>
        </a:spcAft>
        <a:defRPr sz="2800">
          <a:solidFill>
            <a:srgbClr val="000099"/>
          </a:solidFill>
          <a:latin typeface="Arial" pitchFamily="34" charset="0"/>
          <a:ea typeface="+mj-ea"/>
          <a:cs typeface="Arial" pitchFamily="34" charset="0"/>
        </a:defRPr>
      </a:lvl1pPr>
      <a:lvl2pPr algn="ctr" rtl="0" eaLnBrk="0" fontAlgn="base" hangingPunct="0">
        <a:spcBef>
          <a:spcPct val="0"/>
        </a:spcBef>
        <a:spcAft>
          <a:spcPct val="0"/>
        </a:spcAft>
        <a:defRPr sz="2800">
          <a:solidFill>
            <a:srgbClr val="000099"/>
          </a:solidFill>
          <a:latin typeface="Arial" charset="0"/>
          <a:cs typeface="Arial" charset="0"/>
        </a:defRPr>
      </a:lvl2pPr>
      <a:lvl3pPr algn="ctr" rtl="0" eaLnBrk="0" fontAlgn="base" hangingPunct="0">
        <a:spcBef>
          <a:spcPct val="0"/>
        </a:spcBef>
        <a:spcAft>
          <a:spcPct val="0"/>
        </a:spcAft>
        <a:defRPr sz="2800">
          <a:solidFill>
            <a:srgbClr val="000099"/>
          </a:solidFill>
          <a:latin typeface="Arial" charset="0"/>
          <a:cs typeface="Arial" charset="0"/>
        </a:defRPr>
      </a:lvl3pPr>
      <a:lvl4pPr algn="ctr" rtl="0" eaLnBrk="0" fontAlgn="base" hangingPunct="0">
        <a:spcBef>
          <a:spcPct val="0"/>
        </a:spcBef>
        <a:spcAft>
          <a:spcPct val="0"/>
        </a:spcAft>
        <a:defRPr sz="2800">
          <a:solidFill>
            <a:srgbClr val="000099"/>
          </a:solidFill>
          <a:latin typeface="Arial" charset="0"/>
          <a:cs typeface="Arial" charset="0"/>
        </a:defRPr>
      </a:lvl4pPr>
      <a:lvl5pPr algn="ctr" rtl="0" eaLnBrk="0" fontAlgn="base" hangingPunct="0">
        <a:spcBef>
          <a:spcPct val="0"/>
        </a:spcBef>
        <a:spcAft>
          <a:spcPct val="0"/>
        </a:spcAft>
        <a:defRPr sz="2800">
          <a:solidFill>
            <a:srgbClr val="000099"/>
          </a:solidFill>
          <a:latin typeface="Arial" charset="0"/>
          <a:cs typeface="Arial" charset="0"/>
        </a:defRPr>
      </a:lvl5pPr>
      <a:lvl6pPr marL="457200" algn="ctr" rtl="0" eaLnBrk="0" fontAlgn="base" hangingPunct="0">
        <a:spcBef>
          <a:spcPct val="0"/>
        </a:spcBef>
        <a:spcAft>
          <a:spcPct val="0"/>
        </a:spcAft>
        <a:defRPr sz="2800" b="1">
          <a:solidFill>
            <a:srgbClr val="000099"/>
          </a:solidFill>
          <a:latin typeface="Tw Cen MT" pitchFamily="34" charset="-18"/>
        </a:defRPr>
      </a:lvl6pPr>
      <a:lvl7pPr marL="914400" algn="ctr" rtl="0" eaLnBrk="0" fontAlgn="base" hangingPunct="0">
        <a:spcBef>
          <a:spcPct val="0"/>
        </a:spcBef>
        <a:spcAft>
          <a:spcPct val="0"/>
        </a:spcAft>
        <a:defRPr sz="2800" b="1">
          <a:solidFill>
            <a:srgbClr val="000099"/>
          </a:solidFill>
          <a:latin typeface="Tw Cen MT" pitchFamily="34" charset="-18"/>
        </a:defRPr>
      </a:lvl7pPr>
      <a:lvl8pPr marL="1371600" algn="ctr" rtl="0" eaLnBrk="0" fontAlgn="base" hangingPunct="0">
        <a:spcBef>
          <a:spcPct val="0"/>
        </a:spcBef>
        <a:spcAft>
          <a:spcPct val="0"/>
        </a:spcAft>
        <a:defRPr sz="2800" b="1">
          <a:solidFill>
            <a:srgbClr val="000099"/>
          </a:solidFill>
          <a:latin typeface="Tw Cen MT" pitchFamily="34" charset="-18"/>
        </a:defRPr>
      </a:lvl8pPr>
      <a:lvl9pPr marL="1828800" algn="ctr" rtl="0" eaLnBrk="0" fontAlgn="base" hangingPunct="0">
        <a:spcBef>
          <a:spcPct val="0"/>
        </a:spcBef>
        <a:spcAft>
          <a:spcPct val="0"/>
        </a:spcAft>
        <a:defRPr sz="2800" b="1">
          <a:solidFill>
            <a:srgbClr val="000099"/>
          </a:solidFill>
          <a:latin typeface="Tw Cen MT" pitchFamily="34" charset="-18"/>
        </a:defRPr>
      </a:lvl9pPr>
    </p:titleStyle>
    <p:bodyStyle>
      <a:lvl1pPr marL="342900" indent="-342900" algn="l" rtl="0" eaLnBrk="0" fontAlgn="base" hangingPunct="0">
        <a:spcBef>
          <a:spcPct val="20000"/>
        </a:spcBef>
        <a:spcAft>
          <a:spcPct val="0"/>
        </a:spcAft>
        <a:buChar char="•"/>
        <a:defRPr sz="2800">
          <a:solidFill>
            <a:schemeClr val="tx1"/>
          </a:solidFill>
          <a:latin typeface="Arial" pitchFamily="34" charset="0"/>
          <a:ea typeface="+mn-ea"/>
          <a:cs typeface="Arial" pitchFamily="34" charset="0"/>
        </a:defRPr>
      </a:lvl1pPr>
      <a:lvl2pPr marL="742950" indent="-285750" algn="l" rtl="0" eaLnBrk="0" fontAlgn="base" hangingPunct="0">
        <a:spcBef>
          <a:spcPct val="20000"/>
        </a:spcBef>
        <a:spcAft>
          <a:spcPct val="0"/>
        </a:spcAft>
        <a:buFont typeface="Tw Cen MT" pitchFamily="34" charset="0"/>
        <a:buChar char="–"/>
        <a:defRPr sz="2600">
          <a:solidFill>
            <a:schemeClr val="tx1"/>
          </a:solidFill>
          <a:latin typeface="Arial" pitchFamily="34" charset="0"/>
          <a:cs typeface="Arial" pitchFamily="34" charset="0"/>
        </a:defRPr>
      </a:lvl2pPr>
      <a:lvl3pPr marL="1143000" indent="-228600" algn="l" rtl="0" eaLnBrk="0" fontAlgn="base" hangingPunct="0">
        <a:spcBef>
          <a:spcPct val="20000"/>
        </a:spcBef>
        <a:spcAft>
          <a:spcPct val="0"/>
        </a:spcAft>
        <a:buFont typeface="Wingdings" pitchFamily="2" charset="2"/>
        <a:buChar char="§"/>
        <a:defRPr sz="2400">
          <a:solidFill>
            <a:schemeClr val="tx1"/>
          </a:solidFill>
          <a:latin typeface="Arial" pitchFamily="34" charset="0"/>
          <a:cs typeface="Arial" pitchFamily="34" charset="0"/>
        </a:defRPr>
      </a:lvl3pPr>
      <a:lvl4pPr marL="1600200" indent="-228600" algn="l" rtl="0" eaLnBrk="0" fontAlgn="base" hangingPunct="0">
        <a:spcBef>
          <a:spcPct val="20000"/>
        </a:spcBef>
        <a:spcAft>
          <a:spcPct val="0"/>
        </a:spcAft>
        <a:buChar char="•"/>
        <a:defRPr sz="2200">
          <a:solidFill>
            <a:schemeClr val="tx1"/>
          </a:solidFill>
          <a:latin typeface="Arial" pitchFamily="34" charset="0"/>
          <a:cs typeface="Arial" pitchFamily="34" charset="0"/>
        </a:defRPr>
      </a:lvl4pPr>
      <a:lvl5pPr marL="2057400" indent="-228600" algn="l" rtl="0" eaLnBrk="0" fontAlgn="base" hangingPunct="0">
        <a:spcBef>
          <a:spcPct val="20000"/>
        </a:spcBef>
        <a:spcAft>
          <a:spcPct val="0"/>
        </a:spcAft>
        <a:buChar char="»"/>
        <a:defRPr sz="2000">
          <a:solidFill>
            <a:schemeClr val="tx1"/>
          </a:solidFill>
          <a:latin typeface="Arial" pitchFamily="34" charset="0"/>
          <a:cs typeface="Arial" pitchFamily="34" charset="0"/>
        </a:defRPr>
      </a:lvl5pPr>
      <a:lvl6pPr marL="2514600" indent="-228600" algn="l" rtl="0" eaLnBrk="0" fontAlgn="base" hangingPunct="0">
        <a:spcBef>
          <a:spcPct val="20000"/>
        </a:spcBef>
        <a:spcAft>
          <a:spcPct val="0"/>
        </a:spcAft>
        <a:buChar char="»"/>
        <a:defRPr sz="2000">
          <a:solidFill>
            <a:srgbClr val="000099"/>
          </a:solidFill>
          <a:latin typeface="+mn-lt"/>
        </a:defRPr>
      </a:lvl6pPr>
      <a:lvl7pPr marL="2971800" indent="-228600" algn="l" rtl="0" eaLnBrk="0" fontAlgn="base" hangingPunct="0">
        <a:spcBef>
          <a:spcPct val="20000"/>
        </a:spcBef>
        <a:spcAft>
          <a:spcPct val="0"/>
        </a:spcAft>
        <a:buChar char="»"/>
        <a:defRPr sz="2000">
          <a:solidFill>
            <a:srgbClr val="000099"/>
          </a:solidFill>
          <a:latin typeface="+mn-lt"/>
        </a:defRPr>
      </a:lvl7pPr>
      <a:lvl8pPr marL="3429000" indent="-228600" algn="l" rtl="0" eaLnBrk="0" fontAlgn="base" hangingPunct="0">
        <a:spcBef>
          <a:spcPct val="20000"/>
        </a:spcBef>
        <a:spcAft>
          <a:spcPct val="0"/>
        </a:spcAft>
        <a:buChar char="»"/>
        <a:defRPr sz="2000">
          <a:solidFill>
            <a:srgbClr val="000099"/>
          </a:solidFill>
          <a:latin typeface="+mn-lt"/>
        </a:defRPr>
      </a:lvl8pPr>
      <a:lvl9pPr marL="3886200" indent="-228600" algn="l" rtl="0" eaLnBrk="0" fontAlgn="base" hangingPunct="0">
        <a:spcBef>
          <a:spcPct val="20000"/>
        </a:spcBef>
        <a:spcAft>
          <a:spcPct val="0"/>
        </a:spcAft>
        <a:buChar char="»"/>
        <a:defRPr sz="2000">
          <a:solidFill>
            <a:srgbClr val="000099"/>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30.xml"/><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34.xml"/><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36.xml"/><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3" Type="http://schemas.openxmlformats.org/officeDocument/2006/relationships/image" Target="../media/image16.wmf"/><Relationship Id="rId2" Type="http://schemas.openxmlformats.org/officeDocument/2006/relationships/notesSlide" Target="../notesSlides/notesSlide38.xml"/><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notesSlide" Target="../notesSlides/notesSlide40.xml"/><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8" Type="http://schemas.openxmlformats.org/officeDocument/2006/relationships/hyperlink" Target="http://www.emiracle.eu/" TargetMode="External"/><Relationship Id="rId3" Type="http://schemas.openxmlformats.org/officeDocument/2006/relationships/hyperlink" Target="http://www.rpic-vip.cz/" TargetMode="External"/><Relationship Id="rId7" Type="http://schemas.openxmlformats.org/officeDocument/2006/relationships/hyperlink" Target="http://www.iscn.com/" TargetMode="External"/><Relationship Id="rId2" Type="http://schemas.openxmlformats.org/officeDocument/2006/relationships/notesSlide" Target="../notesSlides/notesSlide42.xml"/><Relationship Id="rId1" Type="http://schemas.openxmlformats.org/officeDocument/2006/relationships/slideLayout" Target="../slideLayouts/slideLayout2.xml"/><Relationship Id="rId6" Type="http://schemas.openxmlformats.org/officeDocument/2006/relationships/hyperlink" Target="http://www.cirses.it/" TargetMode="External"/><Relationship Id="rId5" Type="http://schemas.openxmlformats.org/officeDocument/2006/relationships/hyperlink" Target="http://www.eurosc.eu/" TargetMode="External"/><Relationship Id="rId4" Type="http://schemas.openxmlformats.org/officeDocument/2006/relationships/hyperlink" Target="http://www.isq.pt/" TargetMode="External"/><Relationship Id="rId9" Type="http://schemas.openxmlformats.org/officeDocument/2006/relationships/image" Target="../media/image7.png"/></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6.xml"/><Relationship Id="rId1" Type="http://schemas.openxmlformats.org/officeDocument/2006/relationships/slideLayout" Target="../slideLayouts/slideLayout3.xml"/><Relationship Id="rId4" Type="http://schemas.openxmlformats.org/officeDocument/2006/relationships/image" Target="../media/image10.pn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1403350" y="1773238"/>
            <a:ext cx="7561263" cy="1470025"/>
          </a:xfrm>
        </p:spPr>
        <p:txBody>
          <a:bodyPr/>
          <a:lstStyle/>
          <a:p>
            <a:pPr marL="533400" indent="-533400" rtl="0"/>
            <a:r>
              <a:rPr lang="it-IT" b="0" i="0" u="none">
                <a:latin typeface="Arial" charset="0"/>
                <a:cs typeface="Arial" charset="0"/>
              </a:rPr>
              <a:t>Unità 1: </a:t>
            </a:r>
            <a:r>
              <a:rPr lang="it-IT" sz="2800" b="0" i="0" u="none" cap="all">
                <a:latin typeface="Arial" charset="0"/>
                <a:cs typeface="Arial" charset="0"/>
              </a:rPr>
              <a:t>Dare forma alle idee</a:t>
            </a:r>
          </a:p>
        </p:txBody>
      </p:sp>
      <p:sp>
        <p:nvSpPr>
          <p:cNvPr id="3075" name="Rectangle 3"/>
          <p:cNvSpPr>
            <a:spLocks noGrp="1" noChangeArrowheads="1"/>
          </p:cNvSpPr>
          <p:nvPr>
            <p:ph type="subTitle" idx="1"/>
          </p:nvPr>
        </p:nvSpPr>
        <p:spPr>
          <a:xfrm>
            <a:off x="1403350" y="3284538"/>
            <a:ext cx="7489825" cy="1752600"/>
          </a:xfrm>
        </p:spPr>
        <p:txBody>
          <a:bodyPr/>
          <a:lstStyle/>
          <a:p>
            <a:pPr marL="609600" indent="-609600" rtl="0"/>
            <a:r>
              <a:rPr lang="it-IT" b="0" i="0" u="sng">
                <a:latin typeface="Arial" charset="0"/>
                <a:cs typeface="Arial" charset="0"/>
              </a:rPr>
              <a:t>Elemento 2:</a:t>
            </a:r>
            <a:r>
              <a:rPr lang="it-IT" b="0" i="0" u="none">
                <a:latin typeface="Arial" charset="0"/>
                <a:cs typeface="Arial" charset="0"/>
              </a:rPr>
              <a:t> </a:t>
            </a:r>
            <a:r>
              <a:rPr lang="it-IT" b="1" i="0" u="sng">
                <a:latin typeface="Arial" charset="0"/>
                <a:cs typeface="Arial" charset="0"/>
              </a:rPr>
              <a:t>Formare la mente degli studenti</a:t>
            </a:r>
          </a:p>
          <a:p>
            <a:pPr marL="609600" indent="-609600" rtl="0"/>
            <a:endParaRPr lang="it-IT" dirty="0" smtClean="0">
              <a:latin typeface="Arial" charset="0"/>
              <a:cs typeface="Arial" charset="0"/>
            </a:endParaRPr>
          </a:p>
        </p:txBody>
      </p:sp>
    </p:spTree>
  </p:cSld>
  <p:clrMapOvr>
    <a:masterClrMapping/>
  </p:clrMapOvr>
  <p:transition advTm="13166"/>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Obdélník 1"/>
          <p:cNvSpPr>
            <a:spLocks noChangeArrowheads="1"/>
          </p:cNvSpPr>
          <p:nvPr/>
        </p:nvSpPr>
        <p:spPr bwMode="auto">
          <a:xfrm>
            <a:off x="0" y="0"/>
            <a:ext cx="9144000" cy="95410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p>
            <a:pPr algn="ctr" rtl="0"/>
            <a:r>
              <a:rPr lang="it-IT" b="0" i="0" u="none">
                <a:solidFill>
                  <a:srgbClr val="000090"/>
                </a:solidFill>
                <a:latin typeface="Arial"/>
                <a:cs typeface="Arial"/>
              </a:rPr>
              <a:t>             </a:t>
            </a:r>
            <a:r>
              <a:rPr lang="it-IT" b="1" i="0" u="none">
                <a:solidFill>
                  <a:srgbClr val="000090"/>
                </a:solidFill>
                <a:latin typeface="Arial"/>
                <a:cs typeface="Arial"/>
              </a:rPr>
              <a:t>3.</a:t>
            </a:r>
            <a:r>
              <a:rPr lang="it-IT" b="0" i="0" u="none">
                <a:solidFill>
                  <a:srgbClr val="000090"/>
                </a:solidFill>
                <a:latin typeface="Arial"/>
                <a:cs typeface="Arial"/>
              </a:rPr>
              <a:t> </a:t>
            </a:r>
            <a:r>
              <a:rPr lang="it-IT" b="1" i="0" u="none">
                <a:solidFill>
                  <a:srgbClr val="000090"/>
                </a:solidFill>
                <a:latin typeface="Arial"/>
                <a:cs typeface="Arial"/>
              </a:rPr>
              <a:t>Proposte di soluzioni, considerazioni</a:t>
            </a:r>
            <a:r>
              <a:rPr lang="it-IT" b="0" i="0" u="none">
                <a:solidFill>
                  <a:srgbClr val="000090"/>
                </a:solidFill>
                <a:latin typeface="Arial"/>
                <a:cs typeface="Arial"/>
              </a:rPr>
              <a:t> </a:t>
            </a:r>
            <a:endParaRPr lang="it-IT" b="1" u="none" dirty="0" smtClean="0">
              <a:solidFill>
                <a:srgbClr val="000090"/>
              </a:solidFill>
              <a:latin typeface="Arial"/>
              <a:cs typeface="Arial"/>
            </a:endParaRPr>
          </a:p>
          <a:p>
            <a:pPr algn="ctr" rtl="0"/>
            <a:r>
              <a:rPr lang="it-IT" b="1" i="0" u="none">
                <a:solidFill>
                  <a:srgbClr val="000090"/>
                </a:solidFill>
                <a:latin typeface="Arial"/>
                <a:cs typeface="Arial"/>
              </a:rPr>
              <a:t>e scelta</a:t>
            </a:r>
            <a:r>
              <a:rPr lang="it-IT" b="0" i="0" u="none">
                <a:solidFill>
                  <a:srgbClr val="000090"/>
                </a:solidFill>
                <a:latin typeface="Arial"/>
                <a:cs typeface="Arial"/>
              </a:rPr>
              <a:t> </a:t>
            </a:r>
          </a:p>
        </p:txBody>
      </p:sp>
      <p:sp>
        <p:nvSpPr>
          <p:cNvPr id="3" name="Obdélník 1"/>
          <p:cNvSpPr>
            <a:spLocks noChangeArrowheads="1"/>
          </p:cNvSpPr>
          <p:nvPr/>
        </p:nvSpPr>
        <p:spPr bwMode="auto">
          <a:xfrm>
            <a:off x="467544" y="1340768"/>
            <a:ext cx="7848600" cy="3693319"/>
          </a:xfrm>
          <a:prstGeom prst="rect">
            <a:avLst/>
          </a:prstGeom>
          <a:noFill/>
          <a:ln>
            <a:noFill/>
          </a:ln>
          <a:extLst/>
        </p:spPr>
        <p:txBody>
          <a:bodyPr>
            <a:spAutoFit/>
          </a:bodyPr>
          <a:lstStyle/>
          <a:p>
            <a:pPr marL="457200" indent="-457200" algn="l" rtl="0">
              <a:spcAft>
                <a:spcPts val="600"/>
              </a:spcAft>
              <a:buFont typeface="Wingdings" charset="2"/>
              <a:buChar char="ü"/>
            </a:pPr>
            <a:r>
              <a:rPr lang="it-IT" b="1" i="0" u="none">
                <a:latin typeface="Arial"/>
                <a:cs typeface="Arial"/>
              </a:rPr>
              <a:t>Offrire delle scelte – </a:t>
            </a:r>
            <a:r>
              <a:rPr lang="it-IT" b="0" i="0" u="none">
                <a:latin typeface="Arial"/>
                <a:cs typeface="Arial"/>
              </a:rPr>
              <a:t>preparare diverse soluzioni - analizzare il problema da diverse angolazioni  </a:t>
            </a:r>
          </a:p>
          <a:p>
            <a:pPr marL="457200" lvl="0" indent="-457200" algn="l" rtl="0">
              <a:spcAft>
                <a:spcPts val="600"/>
              </a:spcAft>
              <a:buFont typeface="Wingdings" charset="2"/>
              <a:buChar char="ü"/>
            </a:pPr>
            <a:r>
              <a:rPr lang="it-IT" b="1" i="0" u="none">
                <a:latin typeface="Arial"/>
                <a:cs typeface="Arial"/>
              </a:rPr>
              <a:t>Considerare le opzioni </a:t>
            </a:r>
            <a:r>
              <a:rPr lang="it-IT" b="0" i="0" u="none">
                <a:latin typeface="Arial"/>
                <a:cs typeface="Arial"/>
              </a:rPr>
              <a:t>– considerare le opzioni in maniera oggettiva senza emozioni eccessive, considerare tutti i criteri </a:t>
            </a:r>
            <a:endParaRPr lang="it-IT" u="none" dirty="0" smtClean="0">
              <a:latin typeface="Arial"/>
              <a:cs typeface="Arial"/>
            </a:endParaRPr>
          </a:p>
          <a:p>
            <a:pPr marL="457200" indent="-457200" algn="l" rtl="0">
              <a:spcAft>
                <a:spcPts val="600"/>
              </a:spcAft>
              <a:buFont typeface="Wingdings" charset="2"/>
              <a:buChar char="ü"/>
            </a:pPr>
            <a:r>
              <a:rPr lang="it-IT" b="1" i="0" u="none">
                <a:latin typeface="Arial"/>
                <a:cs typeface="Arial"/>
              </a:rPr>
              <a:t>Scegliere la migliore opzione </a:t>
            </a:r>
            <a:r>
              <a:rPr lang="it-IT" b="0" i="0" u="none">
                <a:latin typeface="Arial"/>
                <a:cs typeface="Arial"/>
              </a:rPr>
              <a:t>– ad es. matrice di Thomas Saaty della sequenza analitica</a:t>
            </a:r>
            <a:endParaRPr lang="it-IT" b="1" u="none" dirty="0">
              <a:latin typeface="Arial"/>
              <a:cs typeface="Arial"/>
            </a:endParaRPr>
          </a:p>
        </p:txBody>
      </p:sp>
    </p:spTree>
    <p:extLst>
      <p:ext uri="{BB962C8B-B14F-4D97-AF65-F5344CB8AC3E}">
        <p14:creationId xmlns:p14="http://schemas.microsoft.com/office/powerpoint/2010/main" xmlns="" val="232117456"/>
      </p:ext>
    </p:extLst>
  </p:cSld>
  <p:clrMapOvr>
    <a:masterClrMapping/>
  </p:clrMapOvr>
  <p:transition spd="slow">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Obdélník 1"/>
          <p:cNvSpPr>
            <a:spLocks noChangeArrowheads="1"/>
          </p:cNvSpPr>
          <p:nvPr/>
        </p:nvSpPr>
        <p:spPr bwMode="auto">
          <a:xfrm>
            <a:off x="0" y="23540"/>
            <a:ext cx="9144000" cy="95410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p>
            <a:pPr algn="ctr" rtl="0"/>
            <a:r>
              <a:rPr lang="it-IT" b="1" i="0" u="none">
                <a:solidFill>
                  <a:srgbClr val="000090"/>
                </a:solidFill>
                <a:latin typeface="Arial"/>
                <a:cs typeface="Arial"/>
              </a:rPr>
              <a:t>4.</a:t>
            </a:r>
            <a:r>
              <a:rPr lang="it-IT" b="0" i="0" u="none">
                <a:solidFill>
                  <a:srgbClr val="000090"/>
                </a:solidFill>
                <a:latin typeface="Arial"/>
                <a:cs typeface="Arial"/>
              </a:rPr>
              <a:t> </a:t>
            </a:r>
            <a:r>
              <a:rPr lang="it-IT" b="1" i="0" u="none">
                <a:solidFill>
                  <a:srgbClr val="000090"/>
                </a:solidFill>
                <a:latin typeface="Arial"/>
                <a:cs typeface="Arial"/>
              </a:rPr>
              <a:t>Applicazione della decisione</a:t>
            </a:r>
            <a:r>
              <a:rPr lang="it-IT" b="0" i="0" u="none">
                <a:solidFill>
                  <a:srgbClr val="000090"/>
                </a:solidFill>
                <a:latin typeface="Arial"/>
                <a:cs typeface="Arial"/>
              </a:rPr>
              <a:t> </a:t>
            </a:r>
          </a:p>
          <a:p>
            <a:pPr algn="ctr" rtl="0"/>
            <a:r>
              <a:rPr lang="it-IT" b="1" i="0" u="none">
                <a:solidFill>
                  <a:srgbClr val="000090"/>
                </a:solidFill>
                <a:latin typeface="Arial"/>
                <a:cs typeface="Arial"/>
              </a:rPr>
              <a:t>e monitoraggio continuo</a:t>
            </a:r>
            <a:endParaRPr lang="it-IT" b="1" u="none" dirty="0">
              <a:solidFill>
                <a:srgbClr val="000090"/>
              </a:solidFill>
              <a:latin typeface="Arial"/>
              <a:cs typeface="Arial"/>
            </a:endParaRPr>
          </a:p>
        </p:txBody>
      </p:sp>
      <p:sp>
        <p:nvSpPr>
          <p:cNvPr id="3" name="Obdélník 1"/>
          <p:cNvSpPr>
            <a:spLocks noChangeArrowheads="1"/>
          </p:cNvSpPr>
          <p:nvPr/>
        </p:nvSpPr>
        <p:spPr bwMode="auto">
          <a:xfrm>
            <a:off x="545972" y="1452027"/>
            <a:ext cx="7848600" cy="3770263"/>
          </a:xfrm>
          <a:prstGeom prst="rect">
            <a:avLst/>
          </a:prstGeom>
          <a:noFill/>
          <a:ln>
            <a:noFill/>
          </a:ln>
          <a:extLst/>
        </p:spPr>
        <p:txBody>
          <a:bodyPr>
            <a:spAutoFit/>
          </a:bodyPr>
          <a:lstStyle/>
          <a:p>
            <a:pPr marL="457200" indent="-457200" algn="l" rtl="0">
              <a:spcAft>
                <a:spcPts val="600"/>
              </a:spcAft>
              <a:buFont typeface="Wingdings" charset="2"/>
              <a:buChar char="ü"/>
            </a:pPr>
            <a:r>
              <a:rPr lang="it-IT" b="1" i="0" u="none" dirty="0">
                <a:latin typeface="Arial"/>
                <a:cs typeface="Arial"/>
              </a:rPr>
              <a:t>Pianificazione – </a:t>
            </a:r>
            <a:r>
              <a:rPr lang="it-IT" b="0" i="0" u="none" dirty="0">
                <a:latin typeface="Arial"/>
                <a:cs typeface="Arial"/>
              </a:rPr>
              <a:t>elaborare un piano di applicazione</a:t>
            </a:r>
          </a:p>
          <a:p>
            <a:pPr marL="457200" lvl="0" indent="-457200" algn="l" rtl="0">
              <a:spcAft>
                <a:spcPts val="600"/>
              </a:spcAft>
              <a:buFont typeface="Wingdings" charset="2"/>
              <a:buChar char="ü"/>
            </a:pPr>
            <a:r>
              <a:rPr lang="it-IT" b="1" i="0" u="none" dirty="0">
                <a:latin typeface="Arial"/>
                <a:cs typeface="Arial"/>
              </a:rPr>
              <a:t>Informare i soggetti coinvolti -</a:t>
            </a:r>
            <a:r>
              <a:rPr lang="it-IT" b="0" i="0" u="none" dirty="0">
                <a:latin typeface="Arial"/>
                <a:cs typeface="Arial"/>
              </a:rPr>
              <a:t> fornire informazioni sufficienti ai soggetti che hanno qualcosa a che fare con il problema/la sua soluzione </a:t>
            </a:r>
            <a:endParaRPr lang="it-IT" u="none" dirty="0" smtClean="0">
              <a:latin typeface="Arial"/>
              <a:cs typeface="Arial"/>
            </a:endParaRPr>
          </a:p>
          <a:p>
            <a:pPr marL="457200" indent="-457200" algn="l" rtl="0">
              <a:spcAft>
                <a:spcPts val="600"/>
              </a:spcAft>
              <a:buFont typeface="Wingdings" charset="2"/>
              <a:buChar char="ü"/>
            </a:pPr>
            <a:r>
              <a:rPr lang="it-IT" b="1" i="0" u="none" dirty="0">
                <a:latin typeface="Arial"/>
                <a:cs typeface="Arial"/>
              </a:rPr>
              <a:t>Compromesso - </a:t>
            </a:r>
            <a:r>
              <a:rPr lang="it-IT" b="0" i="0" u="none" dirty="0">
                <a:latin typeface="Arial"/>
                <a:cs typeface="Arial"/>
              </a:rPr>
              <a:t>non attenersi rigidamente ai piani, a volte un compromesso può rivelarsi più utile </a:t>
            </a:r>
            <a:endParaRPr lang="it-IT" b="1" u="none" dirty="0">
              <a:latin typeface="Arial"/>
              <a:cs typeface="Arial"/>
            </a:endParaRPr>
          </a:p>
          <a:p>
            <a:endParaRPr lang="it-IT" sz="2800" b="1" dirty="0"/>
          </a:p>
        </p:txBody>
      </p:sp>
    </p:spTree>
    <p:extLst>
      <p:ext uri="{BB962C8B-B14F-4D97-AF65-F5344CB8AC3E}">
        <p14:creationId xmlns:p14="http://schemas.microsoft.com/office/powerpoint/2010/main" xmlns="" val="1566094049"/>
      </p:ext>
    </p:extLst>
  </p:cSld>
  <p:clrMapOvr>
    <a:masterClrMapping/>
  </p:clrMapOvr>
  <p:transition spd="slow">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Obdélník 1"/>
          <p:cNvSpPr>
            <a:spLocks noChangeArrowheads="1"/>
          </p:cNvSpPr>
          <p:nvPr/>
        </p:nvSpPr>
        <p:spPr bwMode="auto">
          <a:xfrm>
            <a:off x="0" y="404664"/>
            <a:ext cx="9144000" cy="113877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p>
            <a:pPr algn="ctr" rtl="0"/>
            <a:r>
              <a:rPr lang="it-IT" b="1" i="0" u="none" dirty="0">
                <a:solidFill>
                  <a:srgbClr val="000090"/>
                </a:solidFill>
                <a:latin typeface="Arial"/>
                <a:cs typeface="Arial"/>
              </a:rPr>
              <a:t>5.</a:t>
            </a:r>
            <a:r>
              <a:rPr lang="it-IT" b="0" i="0" u="none" dirty="0">
                <a:solidFill>
                  <a:srgbClr val="000090"/>
                </a:solidFill>
                <a:latin typeface="Arial"/>
                <a:cs typeface="Arial"/>
              </a:rPr>
              <a:t> </a:t>
            </a:r>
            <a:r>
              <a:rPr lang="it-IT" b="1" i="0" u="none" dirty="0" err="1">
                <a:solidFill>
                  <a:srgbClr val="000090"/>
                </a:solidFill>
                <a:latin typeface="Arial"/>
                <a:cs typeface="Arial"/>
              </a:rPr>
              <a:t>Lessons</a:t>
            </a:r>
            <a:r>
              <a:rPr lang="it-IT" b="1" i="0" u="none" dirty="0">
                <a:solidFill>
                  <a:srgbClr val="000090"/>
                </a:solidFill>
                <a:latin typeface="Arial"/>
                <a:cs typeface="Arial"/>
              </a:rPr>
              <a:t> </a:t>
            </a:r>
            <a:r>
              <a:rPr lang="it-IT" b="1" i="0" u="none" dirty="0" err="1" smtClean="0">
                <a:solidFill>
                  <a:srgbClr val="000090"/>
                </a:solidFill>
                <a:latin typeface="Arial"/>
                <a:cs typeface="Arial"/>
              </a:rPr>
              <a:t>Learnt</a:t>
            </a:r>
            <a:r>
              <a:rPr lang="it-IT" b="1" i="0" u="none" dirty="0" smtClean="0">
                <a:solidFill>
                  <a:srgbClr val="000090"/>
                </a:solidFill>
                <a:latin typeface="Arial"/>
                <a:cs typeface="Arial"/>
              </a:rPr>
              <a:t> (Lezioni apprese)</a:t>
            </a:r>
            <a:endParaRPr lang="it-IT" u="none" dirty="0">
              <a:solidFill>
                <a:srgbClr val="000090"/>
              </a:solidFill>
              <a:latin typeface="Arial"/>
              <a:cs typeface="Arial"/>
            </a:endParaRPr>
          </a:p>
          <a:p>
            <a:pPr algn="ctr" rtl="0"/>
            <a:endParaRPr lang="it-IT" sz="4000" b="1" dirty="0">
              <a:solidFill>
                <a:srgbClr val="FF0000"/>
              </a:solidFill>
            </a:endParaRPr>
          </a:p>
        </p:txBody>
      </p:sp>
      <p:sp>
        <p:nvSpPr>
          <p:cNvPr id="3" name="Obdélník 1"/>
          <p:cNvSpPr>
            <a:spLocks noChangeArrowheads="1"/>
          </p:cNvSpPr>
          <p:nvPr/>
        </p:nvSpPr>
        <p:spPr bwMode="auto">
          <a:xfrm>
            <a:off x="684893" y="1942193"/>
            <a:ext cx="7848600" cy="1384995"/>
          </a:xfrm>
          <a:prstGeom prst="rect">
            <a:avLst/>
          </a:prstGeom>
          <a:noFill/>
          <a:ln>
            <a:noFill/>
          </a:ln>
          <a:extLst/>
        </p:spPr>
        <p:txBody>
          <a:bodyPr>
            <a:spAutoFit/>
          </a:bodyPr>
          <a:lstStyle/>
          <a:p>
            <a:pPr marL="457200" indent="-457200" algn="l" rtl="0">
              <a:buFont typeface="Wingdings" charset="2"/>
              <a:buChar char="ü"/>
            </a:pPr>
            <a:r>
              <a:rPr lang="it-IT" b="0" i="0" u="none" dirty="0">
                <a:latin typeface="Arial"/>
                <a:cs typeface="Arial"/>
              </a:rPr>
              <a:t>Considerare cosa ha funzionato e cosa no.</a:t>
            </a:r>
          </a:p>
          <a:p>
            <a:pPr marL="457200" indent="-457200" algn="l" rtl="0">
              <a:buFont typeface="Wingdings" charset="2"/>
              <a:buChar char="ü"/>
            </a:pPr>
            <a:endParaRPr lang="it-IT" u="none" dirty="0" smtClean="0">
              <a:latin typeface="Arial"/>
              <a:cs typeface="Arial"/>
            </a:endParaRPr>
          </a:p>
          <a:p>
            <a:pPr marL="457200" indent="-457200" algn="l" rtl="0">
              <a:buFont typeface="Wingdings" charset="2"/>
              <a:buChar char="ü"/>
            </a:pPr>
            <a:r>
              <a:rPr lang="it-IT" b="0" i="0" u="none" dirty="0">
                <a:latin typeface="Arial"/>
                <a:cs typeface="Arial"/>
              </a:rPr>
              <a:t>Le esperienze negative sono altrettanto preziose!</a:t>
            </a:r>
            <a:endParaRPr lang="it-IT" u="none" dirty="0">
              <a:latin typeface="Arial"/>
              <a:cs typeface="Arial"/>
            </a:endParaRPr>
          </a:p>
        </p:txBody>
      </p:sp>
    </p:spTree>
    <p:extLst>
      <p:ext uri="{BB962C8B-B14F-4D97-AF65-F5344CB8AC3E}">
        <p14:creationId xmlns:p14="http://schemas.microsoft.com/office/powerpoint/2010/main" xmlns="" val="2903459248"/>
      </p:ext>
    </p:extLst>
  </p:cSld>
  <p:clrMapOvr>
    <a:masterClrMapping/>
  </p:clrMapOvr>
  <p:transition spd="slow">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Obdélník 1"/>
          <p:cNvSpPr>
            <a:spLocks noChangeArrowheads="1"/>
          </p:cNvSpPr>
          <p:nvPr/>
        </p:nvSpPr>
        <p:spPr bwMode="auto">
          <a:xfrm>
            <a:off x="0" y="332656"/>
            <a:ext cx="9144000" cy="52322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p>
            <a:pPr algn="ctr" rtl="0"/>
            <a:r>
              <a:rPr lang="it-IT" b="1" i="0" u="none">
                <a:solidFill>
                  <a:srgbClr val="000090"/>
                </a:solidFill>
                <a:latin typeface="Arial"/>
                <a:cs typeface="Arial"/>
              </a:rPr>
              <a:t>Tecniche selezionate</a:t>
            </a:r>
            <a:endParaRPr lang="it-IT" b="1" u="none" dirty="0">
              <a:solidFill>
                <a:srgbClr val="000090"/>
              </a:solidFill>
              <a:latin typeface="Arial"/>
              <a:cs typeface="Arial"/>
            </a:endParaRPr>
          </a:p>
        </p:txBody>
      </p:sp>
      <p:sp>
        <p:nvSpPr>
          <p:cNvPr id="3" name="Obdélník 1"/>
          <p:cNvSpPr>
            <a:spLocks noChangeArrowheads="1"/>
          </p:cNvSpPr>
          <p:nvPr/>
        </p:nvSpPr>
        <p:spPr bwMode="auto">
          <a:xfrm>
            <a:off x="683568" y="1035050"/>
            <a:ext cx="7849925" cy="4832092"/>
          </a:xfrm>
          <a:prstGeom prst="rect">
            <a:avLst/>
          </a:prstGeom>
          <a:noFill/>
          <a:ln>
            <a:noFill/>
          </a:ln>
          <a:extLst/>
        </p:spPr>
        <p:txBody>
          <a:bodyPr wrap="square">
            <a:spAutoFit/>
          </a:bodyPr>
          <a:lstStyle/>
          <a:p>
            <a:pPr algn="l" rtl="0"/>
            <a:r>
              <a:rPr lang="it-IT" sz="2400" b="1" i="0" u="none" dirty="0">
                <a:latin typeface="Arial"/>
                <a:cs typeface="Arial"/>
              </a:rPr>
              <a:t>Definizione del problema:</a:t>
            </a:r>
            <a:r>
              <a:rPr lang="it-IT" sz="2400" b="0" i="0" u="none" dirty="0">
                <a:latin typeface="Arial"/>
                <a:cs typeface="Arial"/>
              </a:rPr>
              <a:t> </a:t>
            </a:r>
            <a:r>
              <a:rPr lang="it-IT" sz="2400" b="0" i="0" u="none" dirty="0" smtClean="0">
                <a:latin typeface="Arial"/>
                <a:cs typeface="Arial"/>
              </a:rPr>
              <a:t>Metodo </a:t>
            </a:r>
            <a:r>
              <a:rPr lang="it-IT" sz="2400" b="0" i="0" u="none" dirty="0">
                <a:latin typeface="Arial"/>
                <a:cs typeface="Arial"/>
              </a:rPr>
              <a:t>delle 5W + 1H</a:t>
            </a:r>
          </a:p>
          <a:p>
            <a:pPr algn="l" rtl="0"/>
            <a:r>
              <a:rPr lang="it-IT" sz="2400" b="0" i="0" u="none" dirty="0">
                <a:latin typeface="Arial"/>
                <a:cs typeface="Arial"/>
              </a:rPr>
              <a:t>				</a:t>
            </a:r>
            <a:r>
              <a:rPr lang="it-IT" sz="2400" b="0" i="0" u="none" dirty="0" smtClean="0">
                <a:latin typeface="Arial"/>
                <a:cs typeface="Arial"/>
              </a:rPr>
              <a:t>Rasoio </a:t>
            </a:r>
            <a:r>
              <a:rPr lang="it-IT" sz="2400" b="0" i="0" u="none" dirty="0">
                <a:latin typeface="Arial"/>
                <a:cs typeface="Arial"/>
              </a:rPr>
              <a:t>di </a:t>
            </a:r>
            <a:r>
              <a:rPr lang="it-IT" sz="2400" b="0" i="0" u="none" dirty="0" err="1">
                <a:latin typeface="Arial"/>
                <a:cs typeface="Arial"/>
              </a:rPr>
              <a:t>Occam</a:t>
            </a:r>
            <a:endParaRPr lang="it-IT" sz="2400" b="0" i="0" u="none" dirty="0">
              <a:latin typeface="Arial"/>
              <a:cs typeface="Arial"/>
            </a:endParaRPr>
          </a:p>
          <a:p>
            <a:pPr algn="l" rtl="0">
              <a:spcBef>
                <a:spcPts val="1200"/>
              </a:spcBef>
            </a:pPr>
            <a:r>
              <a:rPr lang="it-IT" sz="2400" b="1" i="0" u="none" dirty="0">
                <a:latin typeface="Arial"/>
                <a:cs typeface="Arial"/>
              </a:rPr>
              <a:t>Analisi del problema:</a:t>
            </a:r>
            <a:r>
              <a:rPr lang="it-IT" sz="2400" b="0" i="0" u="none" dirty="0">
                <a:latin typeface="Arial"/>
                <a:cs typeface="Arial"/>
              </a:rPr>
              <a:t>	</a:t>
            </a:r>
            <a:r>
              <a:rPr lang="it-IT" sz="2400" b="0" i="0" u="none" dirty="0" smtClean="0">
                <a:latin typeface="Arial"/>
                <a:cs typeface="Arial"/>
              </a:rPr>
              <a:t>brainstorming </a:t>
            </a:r>
            <a:endParaRPr lang="it-IT" sz="2400" b="0" i="0" u="none" dirty="0">
              <a:latin typeface="Arial"/>
              <a:cs typeface="Arial"/>
            </a:endParaRPr>
          </a:p>
          <a:p>
            <a:pPr algn="l" rtl="0"/>
            <a:r>
              <a:rPr lang="it-IT" sz="2400" b="0" i="0" u="none" dirty="0">
                <a:latin typeface="Arial"/>
                <a:cs typeface="Arial"/>
              </a:rPr>
              <a:t>				</a:t>
            </a:r>
            <a:r>
              <a:rPr lang="it-IT" sz="2400" b="0" i="0" u="none" dirty="0" err="1" smtClean="0">
                <a:latin typeface="Arial"/>
                <a:cs typeface="Arial"/>
              </a:rPr>
              <a:t>brainwriting</a:t>
            </a:r>
            <a:r>
              <a:rPr lang="it-IT" sz="2400" b="0" i="0" u="none" dirty="0" smtClean="0">
                <a:latin typeface="Arial"/>
                <a:cs typeface="Arial"/>
              </a:rPr>
              <a:t> </a:t>
            </a:r>
            <a:r>
              <a:rPr lang="it-IT" sz="2400" b="0" i="0" u="none" dirty="0">
                <a:latin typeface="Arial"/>
                <a:cs typeface="Arial"/>
              </a:rPr>
              <a:t>o metodo 365</a:t>
            </a:r>
          </a:p>
          <a:p>
            <a:pPr algn="l" rtl="0"/>
            <a:r>
              <a:rPr lang="it-IT" sz="2400" b="0" i="0" u="none" dirty="0">
                <a:latin typeface="Arial"/>
                <a:cs typeface="Arial"/>
              </a:rPr>
              <a:t>				</a:t>
            </a:r>
            <a:r>
              <a:rPr lang="it-IT" sz="2400" b="0" i="0" u="none" dirty="0" smtClean="0">
                <a:latin typeface="Arial"/>
                <a:cs typeface="Arial"/>
              </a:rPr>
              <a:t>diagramma </a:t>
            </a:r>
            <a:r>
              <a:rPr lang="it-IT" sz="2400" b="0" i="0" u="none" dirty="0">
                <a:latin typeface="Arial"/>
                <a:cs typeface="Arial"/>
              </a:rPr>
              <a:t>delle affinità 					</a:t>
            </a:r>
            <a:r>
              <a:rPr lang="it-IT" sz="2400" b="0" i="0" u="none" dirty="0" smtClean="0">
                <a:latin typeface="Arial"/>
                <a:cs typeface="Arial"/>
              </a:rPr>
              <a:t>Diagramma </a:t>
            </a:r>
            <a:r>
              <a:rPr lang="it-IT" sz="2400" b="0" i="0" u="none" dirty="0">
                <a:latin typeface="Arial"/>
                <a:cs typeface="Arial"/>
              </a:rPr>
              <a:t>di </a:t>
            </a:r>
            <a:r>
              <a:rPr lang="it-IT" sz="2400" b="0" i="0" u="none" dirty="0" err="1">
                <a:latin typeface="Arial"/>
                <a:cs typeface="Arial"/>
              </a:rPr>
              <a:t>Ischikawa</a:t>
            </a:r>
            <a:r>
              <a:rPr lang="it-IT" sz="2400" b="0" i="0" u="none" dirty="0">
                <a:latin typeface="Arial"/>
                <a:cs typeface="Arial"/>
              </a:rPr>
              <a:t> 					</a:t>
            </a:r>
            <a:r>
              <a:rPr lang="it-IT" sz="2400" b="0" i="0" u="none" dirty="0" smtClean="0">
                <a:latin typeface="Arial"/>
                <a:cs typeface="Arial"/>
              </a:rPr>
              <a:t>mappa </a:t>
            </a:r>
            <a:r>
              <a:rPr lang="it-IT" sz="2400" b="0" i="0" u="none" dirty="0">
                <a:latin typeface="Arial"/>
                <a:cs typeface="Arial"/>
              </a:rPr>
              <a:t>concettuale</a:t>
            </a:r>
          </a:p>
          <a:p>
            <a:pPr algn="l" rtl="0">
              <a:spcBef>
                <a:spcPts val="1200"/>
              </a:spcBef>
            </a:pPr>
            <a:r>
              <a:rPr lang="it-IT" sz="2400" b="1" i="0" u="none" dirty="0">
                <a:latin typeface="Arial"/>
                <a:cs typeface="Arial"/>
              </a:rPr>
              <a:t>Proposte di soluzioni:</a:t>
            </a:r>
            <a:r>
              <a:rPr lang="it-IT" sz="2400" b="0" i="0" u="none" dirty="0">
                <a:latin typeface="Arial"/>
                <a:cs typeface="Arial"/>
              </a:rPr>
              <a:t>	</a:t>
            </a:r>
            <a:r>
              <a:rPr lang="it-IT" sz="2400" b="0" i="0" u="none" dirty="0" smtClean="0">
                <a:latin typeface="Arial"/>
                <a:cs typeface="Arial"/>
              </a:rPr>
              <a:t>analogia</a:t>
            </a:r>
            <a:endParaRPr lang="it-IT" sz="2400" b="0" i="0" u="none" dirty="0">
              <a:latin typeface="Arial"/>
              <a:cs typeface="Arial"/>
            </a:endParaRPr>
          </a:p>
          <a:p>
            <a:pPr algn="l" rtl="0"/>
            <a:r>
              <a:rPr lang="it-IT" sz="2400" b="0" i="0" u="none" dirty="0">
                <a:latin typeface="Arial"/>
                <a:cs typeface="Arial"/>
              </a:rPr>
              <a:t>				</a:t>
            </a:r>
            <a:r>
              <a:rPr lang="it-IT" sz="2400" b="0" i="0" u="none" dirty="0" smtClean="0">
                <a:latin typeface="Arial"/>
                <a:cs typeface="Arial"/>
              </a:rPr>
              <a:t>brainstorming </a:t>
            </a:r>
            <a:endParaRPr lang="it-IT" sz="2400" b="0" i="0" u="none" dirty="0">
              <a:latin typeface="Arial"/>
              <a:cs typeface="Arial"/>
            </a:endParaRPr>
          </a:p>
          <a:p>
            <a:pPr algn="l" rtl="0"/>
            <a:r>
              <a:rPr lang="it-IT" sz="2400" b="0" i="0" u="none" dirty="0">
                <a:latin typeface="Arial"/>
                <a:cs typeface="Arial"/>
              </a:rPr>
              <a:t>				</a:t>
            </a:r>
            <a:r>
              <a:rPr lang="it-IT" sz="2400" b="0" i="0" u="none" dirty="0" smtClean="0">
                <a:latin typeface="Arial"/>
                <a:cs typeface="Arial"/>
              </a:rPr>
              <a:t>Check-list </a:t>
            </a:r>
            <a:r>
              <a:rPr lang="it-IT" sz="2400" b="0" i="0" u="none" dirty="0">
                <a:latin typeface="Arial"/>
                <a:cs typeface="Arial"/>
              </a:rPr>
              <a:t>di </a:t>
            </a:r>
            <a:r>
              <a:rPr lang="it-IT" sz="2400" b="0" i="0" u="none" dirty="0" err="1">
                <a:latin typeface="Arial"/>
                <a:cs typeface="Arial"/>
              </a:rPr>
              <a:t>Osborn</a:t>
            </a:r>
            <a:r>
              <a:rPr lang="it-IT" sz="2400" b="0" i="0" u="none" dirty="0">
                <a:latin typeface="Arial"/>
                <a:cs typeface="Arial"/>
              </a:rPr>
              <a:t>				</a:t>
            </a:r>
            <a:r>
              <a:rPr lang="it-IT" sz="2400" u="none" dirty="0">
                <a:latin typeface="Arial"/>
                <a:cs typeface="Arial"/>
              </a:rPr>
              <a:t>	</a:t>
            </a:r>
            <a:r>
              <a:rPr lang="it-IT" sz="2400" b="0" i="0" u="none" dirty="0" err="1" smtClean="0">
                <a:latin typeface="Arial"/>
                <a:cs typeface="Arial"/>
              </a:rPr>
              <a:t>Scamper</a:t>
            </a:r>
            <a:r>
              <a:rPr lang="it-IT" sz="2400" b="0" i="0" u="none" dirty="0" smtClean="0">
                <a:latin typeface="Arial"/>
                <a:cs typeface="Arial"/>
              </a:rPr>
              <a:t> </a:t>
            </a:r>
            <a:endParaRPr lang="it-IT" sz="2400" b="0" i="0" u="none" dirty="0">
              <a:latin typeface="Arial"/>
              <a:cs typeface="Arial"/>
            </a:endParaRPr>
          </a:p>
          <a:p>
            <a:pPr algn="l" rtl="0"/>
            <a:r>
              <a:rPr lang="it-IT" sz="2400" b="0" i="0" u="none" dirty="0">
                <a:latin typeface="Arial"/>
                <a:cs typeface="Arial"/>
              </a:rPr>
              <a:t>				</a:t>
            </a:r>
            <a:r>
              <a:rPr lang="it-IT" sz="2400" b="0" i="0" u="none" dirty="0" smtClean="0">
                <a:latin typeface="Arial"/>
                <a:cs typeface="Arial"/>
              </a:rPr>
              <a:t>mappa </a:t>
            </a:r>
            <a:r>
              <a:rPr lang="it-IT" sz="2400" b="0" i="0" u="none" dirty="0">
                <a:latin typeface="Arial"/>
                <a:cs typeface="Arial"/>
              </a:rPr>
              <a:t>concettuale</a:t>
            </a:r>
            <a:endParaRPr lang="it-IT" sz="2400" u="none" dirty="0">
              <a:latin typeface="Arial"/>
              <a:cs typeface="Arial"/>
            </a:endParaRPr>
          </a:p>
        </p:txBody>
      </p:sp>
    </p:spTree>
    <p:extLst>
      <p:ext uri="{BB962C8B-B14F-4D97-AF65-F5344CB8AC3E}">
        <p14:creationId xmlns:p14="http://schemas.microsoft.com/office/powerpoint/2010/main" xmlns="" val="4116481187"/>
      </p:ext>
    </p:extLst>
  </p:cSld>
  <p:clrMapOvr>
    <a:masterClrMapping/>
  </p:clrMapOvr>
  <p:transition spd="slow">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Obdélník 1"/>
          <p:cNvSpPr>
            <a:spLocks noChangeArrowheads="1"/>
          </p:cNvSpPr>
          <p:nvPr/>
        </p:nvSpPr>
        <p:spPr bwMode="auto">
          <a:xfrm>
            <a:off x="0" y="404664"/>
            <a:ext cx="9144000" cy="52322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p>
            <a:pPr algn="ctr" rtl="0"/>
            <a:r>
              <a:rPr lang="it-IT" b="1" i="0" u="none">
                <a:solidFill>
                  <a:srgbClr val="000090"/>
                </a:solidFill>
                <a:latin typeface="Arial"/>
                <a:cs typeface="Arial"/>
              </a:rPr>
              <a:t>Tecniche selezionate</a:t>
            </a:r>
            <a:endParaRPr lang="it-IT" b="1" u="none" dirty="0">
              <a:solidFill>
                <a:srgbClr val="000090"/>
              </a:solidFill>
              <a:latin typeface="Arial"/>
              <a:cs typeface="Arial"/>
            </a:endParaRPr>
          </a:p>
        </p:txBody>
      </p:sp>
      <p:sp>
        <p:nvSpPr>
          <p:cNvPr id="3" name="Obdélník 1"/>
          <p:cNvSpPr>
            <a:spLocks noChangeArrowheads="1"/>
          </p:cNvSpPr>
          <p:nvPr/>
        </p:nvSpPr>
        <p:spPr bwMode="auto">
          <a:xfrm>
            <a:off x="323528" y="1165174"/>
            <a:ext cx="8448361" cy="3970318"/>
          </a:xfrm>
          <a:prstGeom prst="rect">
            <a:avLst/>
          </a:prstGeom>
          <a:noFill/>
          <a:ln>
            <a:noFill/>
          </a:ln>
          <a:extLst/>
        </p:spPr>
        <p:txBody>
          <a:bodyPr wrap="square">
            <a:spAutoFit/>
          </a:bodyPr>
          <a:lstStyle/>
          <a:p>
            <a:pPr algn="l" rtl="0"/>
            <a:r>
              <a:rPr lang="it-IT" sz="2800" b="1" i="0" u="none" dirty="0">
                <a:latin typeface="Arial"/>
                <a:cs typeface="Arial"/>
              </a:rPr>
              <a:t>Scelta dell’opzione </a:t>
            </a:r>
            <a:r>
              <a:rPr lang="it-IT" sz="2800" b="1" i="0" u="none" dirty="0" smtClean="0">
                <a:latin typeface="Arial"/>
                <a:cs typeface="Arial"/>
              </a:rPr>
              <a:t>migliore:  </a:t>
            </a:r>
            <a:r>
              <a:rPr lang="it-IT" sz="2800" b="0" i="0" u="none" dirty="0" smtClean="0">
                <a:latin typeface="Arial"/>
                <a:cs typeface="Arial"/>
              </a:rPr>
              <a:t>Principio </a:t>
            </a:r>
            <a:r>
              <a:rPr lang="it-IT" sz="2800" b="0" i="0" u="none" dirty="0">
                <a:latin typeface="Arial"/>
                <a:cs typeface="Arial"/>
              </a:rPr>
              <a:t>di </a:t>
            </a:r>
            <a:r>
              <a:rPr lang="it-IT" sz="2800" b="0" i="0" u="none" dirty="0" err="1">
                <a:latin typeface="Arial"/>
                <a:cs typeface="Arial"/>
              </a:rPr>
              <a:t>Pareto</a:t>
            </a:r>
            <a:r>
              <a:rPr lang="it-IT" sz="2800" b="0" i="0" u="none" dirty="0">
                <a:latin typeface="Arial"/>
                <a:cs typeface="Arial"/>
              </a:rPr>
              <a:t> 						</a:t>
            </a:r>
            <a:r>
              <a:rPr lang="it-IT" sz="2800" b="0" i="0" u="none" dirty="0" smtClean="0">
                <a:latin typeface="Arial"/>
                <a:cs typeface="Arial"/>
              </a:rPr>
              <a:t>    Analisi </a:t>
            </a:r>
            <a:r>
              <a:rPr lang="it-IT" sz="2800" b="0" i="0" u="none" dirty="0">
                <a:latin typeface="Arial"/>
                <a:cs typeface="Arial"/>
              </a:rPr>
              <a:t>SWOT 						</a:t>
            </a:r>
            <a:r>
              <a:rPr lang="it-IT" sz="2800" b="0" i="0" u="none" dirty="0" smtClean="0">
                <a:latin typeface="Arial"/>
                <a:cs typeface="Arial"/>
              </a:rPr>
              <a:t>	    Tecnica </a:t>
            </a:r>
            <a:r>
              <a:rPr lang="it-IT" sz="2800" b="0" i="0" u="none" dirty="0">
                <a:latin typeface="Arial"/>
                <a:cs typeface="Arial"/>
              </a:rPr>
              <a:t>del +/-</a:t>
            </a:r>
          </a:p>
          <a:p>
            <a:endParaRPr lang="it-IT" sz="2800" u="none" dirty="0" smtClean="0">
              <a:latin typeface="Arial"/>
              <a:cs typeface="Arial"/>
            </a:endParaRPr>
          </a:p>
          <a:p>
            <a:pPr algn="l" rtl="0"/>
            <a:r>
              <a:rPr lang="it-IT" sz="2800" b="1" i="0" u="none" dirty="0">
                <a:latin typeface="Arial"/>
                <a:cs typeface="Arial"/>
              </a:rPr>
              <a:t>Applicazione della decisione:</a:t>
            </a:r>
            <a:r>
              <a:rPr lang="it-IT" sz="2800" b="0" i="0" u="none" dirty="0">
                <a:latin typeface="Arial"/>
                <a:cs typeface="Arial"/>
              </a:rPr>
              <a:t>	piano d’azione					  		</a:t>
            </a:r>
            <a:r>
              <a:rPr lang="it-IT" sz="2800" b="0" i="0" u="none" dirty="0" smtClean="0">
                <a:latin typeface="Arial"/>
                <a:cs typeface="Arial"/>
              </a:rPr>
              <a:t>quadro </a:t>
            </a:r>
            <a:r>
              <a:rPr lang="it-IT" sz="2800" b="0" i="0" u="none" dirty="0">
                <a:latin typeface="Arial"/>
                <a:cs typeface="Arial"/>
              </a:rPr>
              <a:t>logico</a:t>
            </a:r>
          </a:p>
          <a:p>
            <a:endParaRPr lang="it-IT" sz="2800" b="1" u="none" dirty="0" smtClean="0">
              <a:latin typeface="Arial"/>
              <a:cs typeface="Arial"/>
            </a:endParaRPr>
          </a:p>
          <a:p>
            <a:pPr algn="l" rtl="0"/>
            <a:r>
              <a:rPr lang="it-IT" sz="2800" b="1" i="0" u="none" dirty="0" err="1">
                <a:latin typeface="Arial"/>
                <a:cs typeface="Arial"/>
              </a:rPr>
              <a:t>Lessons</a:t>
            </a:r>
            <a:r>
              <a:rPr lang="it-IT" sz="2800" b="1" i="0" u="none" dirty="0">
                <a:latin typeface="Arial"/>
                <a:cs typeface="Arial"/>
              </a:rPr>
              <a:t> </a:t>
            </a:r>
            <a:r>
              <a:rPr lang="it-IT" sz="2800" b="1" i="0" u="none" dirty="0" err="1" smtClean="0">
                <a:latin typeface="Arial"/>
                <a:cs typeface="Arial"/>
              </a:rPr>
              <a:t>learnt</a:t>
            </a:r>
            <a:r>
              <a:rPr lang="it-IT" sz="2800" b="1" i="0" u="none" dirty="0" smtClean="0">
                <a:latin typeface="Arial"/>
                <a:cs typeface="Arial"/>
              </a:rPr>
              <a:t>:</a:t>
            </a:r>
            <a:r>
              <a:rPr lang="it-IT" sz="2800" b="0" i="0" u="none" dirty="0">
                <a:latin typeface="Arial"/>
                <a:cs typeface="Arial"/>
              </a:rPr>
              <a:t>		</a:t>
            </a:r>
            <a:r>
              <a:rPr lang="it-IT" sz="2800" b="0" i="0" u="none" dirty="0" smtClean="0">
                <a:latin typeface="Arial"/>
                <a:cs typeface="Arial"/>
              </a:rPr>
              <a:t>Tecnica </a:t>
            </a:r>
            <a:r>
              <a:rPr lang="it-IT" sz="2800" b="0" i="0" u="none" dirty="0">
                <a:latin typeface="Arial"/>
                <a:cs typeface="Arial"/>
              </a:rPr>
              <a:t>ABCD</a:t>
            </a:r>
          </a:p>
          <a:p>
            <a:pPr algn="l" rtl="0"/>
            <a:r>
              <a:rPr lang="it-IT" sz="2800" b="0" i="0" u="none" dirty="0">
                <a:latin typeface="Arial"/>
                <a:cs typeface="Arial"/>
              </a:rPr>
              <a:t>				tecnica dei semafori</a:t>
            </a:r>
            <a:endParaRPr lang="it-IT" sz="2800" u="none" dirty="0">
              <a:latin typeface="Arial"/>
              <a:cs typeface="Arial"/>
            </a:endParaRPr>
          </a:p>
        </p:txBody>
      </p:sp>
    </p:spTree>
    <p:extLst>
      <p:ext uri="{BB962C8B-B14F-4D97-AF65-F5344CB8AC3E}">
        <p14:creationId xmlns:p14="http://schemas.microsoft.com/office/powerpoint/2010/main" xmlns="" val="191152173"/>
      </p:ext>
    </p:extLst>
  </p:cSld>
  <p:clrMapOvr>
    <a:masterClrMapping/>
  </p:clrMapOvr>
  <p:transition spd="slow">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2721429" y="1560286"/>
            <a:ext cx="1270000" cy="671285"/>
          </a:xfrm>
          <a:prstGeom prst="roundRect">
            <a:avLst/>
          </a:prstGeom>
          <a:solidFill>
            <a:srgbClr val="0000FF"/>
          </a:solidFill>
        </p:spPr>
        <p:style>
          <a:lnRef idx="1">
            <a:schemeClr val="accent1"/>
          </a:lnRef>
          <a:fillRef idx="3">
            <a:schemeClr val="accent1"/>
          </a:fillRef>
          <a:effectRef idx="2">
            <a:schemeClr val="accent1"/>
          </a:effectRef>
          <a:fontRef idx="minor">
            <a:schemeClr val="lt1"/>
          </a:fontRef>
        </p:style>
        <p:txBody>
          <a:bodyPr rtlCol="0" anchor="ctr"/>
          <a:lstStyle/>
          <a:p>
            <a:pPr algn="ctr" rtl="0"/>
            <a:endParaRPr lang="it-IT"/>
          </a:p>
        </p:txBody>
      </p:sp>
      <p:sp>
        <p:nvSpPr>
          <p:cNvPr id="6" name="Rectangle 5"/>
          <p:cNvSpPr/>
          <p:nvPr/>
        </p:nvSpPr>
        <p:spPr>
          <a:xfrm>
            <a:off x="2721429" y="1560286"/>
            <a:ext cx="1270000" cy="671285"/>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rtl="0"/>
            <a:endParaRPr lang="it-IT"/>
          </a:p>
        </p:txBody>
      </p:sp>
      <p:pic>
        <p:nvPicPr>
          <p:cNvPr id="5" name="Picture 4"/>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331640" y="1052736"/>
            <a:ext cx="7560840" cy="4752528"/>
          </a:xfrm>
          <a:prstGeom prst="rect">
            <a:avLst/>
          </a:prstGeom>
          <a:noFill/>
          <a:ln>
            <a:noFill/>
          </a:ln>
        </p:spPr>
      </p:pic>
      <p:sp>
        <p:nvSpPr>
          <p:cNvPr id="3" name="TextBox 2"/>
          <p:cNvSpPr txBox="1"/>
          <p:nvPr/>
        </p:nvSpPr>
        <p:spPr>
          <a:xfrm>
            <a:off x="2123728" y="-14312"/>
            <a:ext cx="5904656" cy="954107"/>
          </a:xfrm>
          <a:prstGeom prst="rect">
            <a:avLst/>
          </a:prstGeom>
          <a:noFill/>
        </p:spPr>
        <p:txBody>
          <a:bodyPr wrap="square" rtlCol="0">
            <a:spAutoFit/>
          </a:bodyPr>
          <a:lstStyle/>
          <a:p>
            <a:pPr algn="l" rtl="0"/>
            <a:r>
              <a:rPr lang="it-IT" b="1" i="0" u="none">
                <a:solidFill>
                  <a:srgbClr val="000090"/>
                </a:solidFill>
                <a:latin typeface="Arial"/>
                <a:cs typeface="Arial"/>
              </a:rPr>
              <a:t>Processo di problem-solving</a:t>
            </a:r>
            <a:endParaRPr lang="it-IT" b="1" u="none" dirty="0">
              <a:solidFill>
                <a:srgbClr val="000090"/>
              </a:solidFill>
              <a:latin typeface="Arial"/>
              <a:cs typeface="Arial"/>
            </a:endParaRPr>
          </a:p>
          <a:p>
            <a:endParaRPr lang="it-IT" dirty="0"/>
          </a:p>
        </p:txBody>
      </p:sp>
    </p:spTree>
    <p:extLst>
      <p:ext uri="{BB962C8B-B14F-4D97-AF65-F5344CB8AC3E}">
        <p14:creationId xmlns:p14="http://schemas.microsoft.com/office/powerpoint/2010/main" xmlns="" val="193222842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Obdélník 1"/>
          <p:cNvSpPr>
            <a:spLocks noChangeArrowheads="1"/>
          </p:cNvSpPr>
          <p:nvPr/>
        </p:nvSpPr>
        <p:spPr bwMode="auto">
          <a:xfrm>
            <a:off x="0" y="128588"/>
            <a:ext cx="9144000" cy="52322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p>
            <a:pPr algn="ctr" rtl="0"/>
            <a:r>
              <a:rPr lang="it-IT" b="1" i="0" u="none">
                <a:solidFill>
                  <a:srgbClr val="000090"/>
                </a:solidFill>
                <a:latin typeface="Arial"/>
                <a:cs typeface="Arial"/>
              </a:rPr>
              <a:t>Definizione del problema</a:t>
            </a:r>
            <a:endParaRPr lang="it-IT" b="1" u="none" dirty="0">
              <a:solidFill>
                <a:srgbClr val="000090"/>
              </a:solidFill>
              <a:latin typeface="Arial"/>
              <a:cs typeface="Arial"/>
            </a:endParaRPr>
          </a:p>
        </p:txBody>
      </p:sp>
      <p:sp>
        <p:nvSpPr>
          <p:cNvPr id="3" name="Obdélník 1"/>
          <p:cNvSpPr>
            <a:spLocks noChangeArrowheads="1"/>
          </p:cNvSpPr>
          <p:nvPr/>
        </p:nvSpPr>
        <p:spPr bwMode="auto">
          <a:xfrm>
            <a:off x="683568" y="1340768"/>
            <a:ext cx="7848600" cy="3708708"/>
          </a:xfrm>
          <a:prstGeom prst="rect">
            <a:avLst/>
          </a:prstGeom>
          <a:noFill/>
          <a:ln>
            <a:noFill/>
          </a:ln>
          <a:extLst/>
        </p:spPr>
        <p:txBody>
          <a:bodyPr>
            <a:spAutoFit/>
          </a:bodyPr>
          <a:lstStyle/>
          <a:p>
            <a:pPr algn="l" rtl="0">
              <a:lnSpc>
                <a:spcPct val="150000"/>
              </a:lnSpc>
            </a:pPr>
            <a:r>
              <a:rPr lang="it-IT" b="1" i="0" u="none">
                <a:latin typeface="Arial"/>
                <a:cs typeface="Arial"/>
              </a:rPr>
              <a:t>Il vostro compito:</a:t>
            </a:r>
          </a:p>
          <a:p>
            <a:pPr marL="742950" indent="-742950" algn="l" rtl="0">
              <a:spcBef>
                <a:spcPts val="1200"/>
              </a:spcBef>
              <a:spcAft>
                <a:spcPts val="600"/>
              </a:spcAft>
              <a:buFont typeface="+mj-lt"/>
              <a:buAutoNum type="arabicPeriod"/>
            </a:pPr>
            <a:r>
              <a:rPr lang="it-IT" b="0" i="0" u="none">
                <a:latin typeface="Arial"/>
                <a:cs typeface="Arial"/>
              </a:rPr>
              <a:t>Trovate il maggior numero di idee per un’azienda interessante.</a:t>
            </a:r>
          </a:p>
          <a:p>
            <a:pPr marL="742950" indent="-742950" algn="l" rtl="0">
              <a:spcAft>
                <a:spcPts val="600"/>
              </a:spcAft>
              <a:buFont typeface="+mj-lt"/>
              <a:buAutoNum type="arabicPeriod"/>
            </a:pPr>
            <a:r>
              <a:rPr lang="it-IT" b="0" i="0" u="none">
                <a:latin typeface="Arial"/>
                <a:cs typeface="Arial"/>
              </a:rPr>
              <a:t>Annotate ogni idea su una carta.</a:t>
            </a:r>
          </a:p>
          <a:p>
            <a:pPr marL="742950" indent="-742950" algn="l" rtl="0">
              <a:spcAft>
                <a:spcPts val="600"/>
              </a:spcAft>
              <a:buFont typeface="+mj-lt"/>
              <a:buAutoNum type="arabicPeriod"/>
            </a:pPr>
            <a:r>
              <a:rPr lang="it-IT" b="0" i="0" u="none">
                <a:latin typeface="Arial"/>
                <a:cs typeface="Arial"/>
              </a:rPr>
              <a:t>Vince la squadra che avrà trovato il maggior numero di idee.</a:t>
            </a:r>
          </a:p>
          <a:p>
            <a:endParaRPr lang="it-IT" sz="2800" b="1" dirty="0"/>
          </a:p>
        </p:txBody>
      </p:sp>
    </p:spTree>
    <p:extLst>
      <p:ext uri="{BB962C8B-B14F-4D97-AF65-F5344CB8AC3E}">
        <p14:creationId xmlns:p14="http://schemas.microsoft.com/office/powerpoint/2010/main" xmlns="" val="4002854094"/>
      </p:ext>
    </p:extLst>
  </p:cSld>
  <p:clrMapOvr>
    <a:masterClrMapping/>
  </p:clrMapOvr>
  <p:transition spd="slow">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Obdélník 1"/>
          <p:cNvSpPr>
            <a:spLocks noChangeArrowheads="1"/>
          </p:cNvSpPr>
          <p:nvPr/>
        </p:nvSpPr>
        <p:spPr bwMode="auto">
          <a:xfrm>
            <a:off x="0" y="128588"/>
            <a:ext cx="9144000" cy="52322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p>
            <a:pPr algn="ctr" rtl="0"/>
            <a:r>
              <a:rPr lang="it-IT" b="1" i="0" u="none">
                <a:solidFill>
                  <a:srgbClr val="000090"/>
                </a:solidFill>
                <a:latin typeface="Arial"/>
                <a:cs typeface="Arial"/>
              </a:rPr>
              <a:t>Definizione del problema</a:t>
            </a:r>
            <a:endParaRPr lang="it-IT" b="1" u="none" dirty="0">
              <a:solidFill>
                <a:srgbClr val="000090"/>
              </a:solidFill>
              <a:latin typeface="Arial"/>
              <a:cs typeface="Arial"/>
            </a:endParaRPr>
          </a:p>
        </p:txBody>
      </p:sp>
      <p:sp>
        <p:nvSpPr>
          <p:cNvPr id="3" name="Obdélník 1"/>
          <p:cNvSpPr>
            <a:spLocks noChangeArrowheads="1"/>
          </p:cNvSpPr>
          <p:nvPr/>
        </p:nvSpPr>
        <p:spPr bwMode="auto">
          <a:xfrm>
            <a:off x="683568" y="908720"/>
            <a:ext cx="7848600" cy="4339650"/>
          </a:xfrm>
          <a:prstGeom prst="rect">
            <a:avLst/>
          </a:prstGeom>
          <a:noFill/>
          <a:ln>
            <a:noFill/>
          </a:ln>
          <a:extLst/>
        </p:spPr>
        <p:txBody>
          <a:bodyPr>
            <a:spAutoFit/>
          </a:bodyPr>
          <a:lstStyle/>
          <a:p>
            <a:pPr algn="l" rtl="0">
              <a:lnSpc>
                <a:spcPct val="150000"/>
              </a:lnSpc>
            </a:pPr>
            <a:r>
              <a:rPr lang="it-IT" b="1" i="0" u="none">
                <a:solidFill>
                  <a:srgbClr val="FF0000"/>
                </a:solidFill>
                <a:latin typeface="Arial"/>
                <a:cs typeface="Arial"/>
              </a:rPr>
              <a:t>Rasoio di Occam </a:t>
            </a:r>
          </a:p>
          <a:p>
            <a:pPr marL="742950" indent="-742950" algn="l" rtl="0">
              <a:spcAft>
                <a:spcPts val="600"/>
              </a:spcAft>
              <a:buFont typeface="+mj-lt"/>
              <a:buAutoNum type="arabicPeriod"/>
            </a:pPr>
            <a:r>
              <a:rPr lang="it-IT" b="0" i="0" u="none">
                <a:latin typeface="Arial"/>
                <a:cs typeface="Arial"/>
              </a:rPr>
              <a:t>Distinguete le idee irreali da quelle più sensate: Possiamo aprire un’azienda in quest’area? È legale? Si applicano delle restrizioni legali? </a:t>
            </a:r>
          </a:p>
          <a:p>
            <a:pPr marL="742950" indent="-742950" algn="l" rtl="0">
              <a:spcAft>
                <a:spcPts val="600"/>
              </a:spcAft>
              <a:buFont typeface="+mj-lt"/>
              <a:buAutoNum type="arabicPeriod"/>
            </a:pPr>
            <a:r>
              <a:rPr lang="it-IT" b="0" i="0" u="none">
                <a:latin typeface="Arial"/>
                <a:cs typeface="Arial"/>
              </a:rPr>
              <a:t>Confermate la scelta esatta: Considerate le idee scelte e scegliete quelle che vorreste realizzare.</a:t>
            </a:r>
          </a:p>
          <a:p>
            <a:pPr marL="742950" indent="-742950" algn="l" rtl="0">
              <a:spcAft>
                <a:spcPts val="600"/>
              </a:spcAft>
              <a:buFont typeface="+mj-lt"/>
              <a:buAutoNum type="arabicPeriod"/>
            </a:pPr>
            <a:r>
              <a:rPr lang="it-IT" b="0" i="0" u="none">
                <a:latin typeface="Arial"/>
                <a:cs typeface="Arial"/>
              </a:rPr>
              <a:t>Lo scopo è quello di avere un’idea che sembri essere la più semplice da realizzare. </a:t>
            </a:r>
            <a:endParaRPr lang="it-IT" sz="2800" b="1" dirty="0"/>
          </a:p>
        </p:txBody>
      </p:sp>
    </p:spTree>
    <p:extLst>
      <p:ext uri="{BB962C8B-B14F-4D97-AF65-F5344CB8AC3E}">
        <p14:creationId xmlns:p14="http://schemas.microsoft.com/office/powerpoint/2010/main" xmlns="" val="24614206"/>
      </p:ext>
    </p:extLst>
  </p:cSld>
  <p:clrMapOvr>
    <a:masterClrMapping/>
  </p:clrMapOvr>
  <p:transition spd="slow">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2721429" y="1560286"/>
            <a:ext cx="1270000" cy="671285"/>
          </a:xfrm>
          <a:prstGeom prst="roundRect">
            <a:avLst/>
          </a:prstGeom>
          <a:solidFill>
            <a:srgbClr val="0000FF"/>
          </a:solidFill>
        </p:spPr>
        <p:style>
          <a:lnRef idx="1">
            <a:schemeClr val="accent1"/>
          </a:lnRef>
          <a:fillRef idx="3">
            <a:schemeClr val="accent1"/>
          </a:fillRef>
          <a:effectRef idx="2">
            <a:schemeClr val="accent1"/>
          </a:effectRef>
          <a:fontRef idx="minor">
            <a:schemeClr val="lt1"/>
          </a:fontRef>
        </p:style>
        <p:txBody>
          <a:bodyPr rtlCol="0" anchor="ctr"/>
          <a:lstStyle/>
          <a:p>
            <a:pPr algn="ctr" rtl="0"/>
            <a:endParaRPr lang="it-IT"/>
          </a:p>
        </p:txBody>
      </p:sp>
      <p:sp>
        <p:nvSpPr>
          <p:cNvPr id="6" name="Rectangle 5"/>
          <p:cNvSpPr/>
          <p:nvPr/>
        </p:nvSpPr>
        <p:spPr>
          <a:xfrm>
            <a:off x="2721429" y="1560286"/>
            <a:ext cx="1270000" cy="671285"/>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rtl="0"/>
            <a:endParaRPr lang="it-IT"/>
          </a:p>
        </p:txBody>
      </p:sp>
      <p:pic>
        <p:nvPicPr>
          <p:cNvPr id="5" name="Picture 4"/>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115616" y="980728"/>
            <a:ext cx="7776864" cy="4824536"/>
          </a:xfrm>
          <a:prstGeom prst="rect">
            <a:avLst/>
          </a:prstGeom>
          <a:noFill/>
          <a:ln>
            <a:noFill/>
          </a:ln>
        </p:spPr>
      </p:pic>
      <p:sp>
        <p:nvSpPr>
          <p:cNvPr id="3" name="TextBox 2"/>
          <p:cNvSpPr txBox="1"/>
          <p:nvPr/>
        </p:nvSpPr>
        <p:spPr>
          <a:xfrm>
            <a:off x="2123728" y="260648"/>
            <a:ext cx="6336704" cy="954107"/>
          </a:xfrm>
          <a:prstGeom prst="rect">
            <a:avLst/>
          </a:prstGeom>
          <a:noFill/>
        </p:spPr>
        <p:txBody>
          <a:bodyPr wrap="square" rtlCol="0">
            <a:spAutoFit/>
          </a:bodyPr>
          <a:lstStyle/>
          <a:p>
            <a:pPr algn="l" rtl="0"/>
            <a:r>
              <a:rPr lang="it-IT" b="1" i="0" u="none">
                <a:solidFill>
                  <a:srgbClr val="000090"/>
                </a:solidFill>
                <a:latin typeface="Arial"/>
                <a:cs typeface="Arial"/>
              </a:rPr>
              <a:t>Processo di problem-solving</a:t>
            </a:r>
          </a:p>
          <a:p>
            <a:endParaRPr lang="it-IT" dirty="0"/>
          </a:p>
        </p:txBody>
      </p:sp>
    </p:spTree>
    <p:extLst>
      <p:ext uri="{BB962C8B-B14F-4D97-AF65-F5344CB8AC3E}">
        <p14:creationId xmlns:p14="http://schemas.microsoft.com/office/powerpoint/2010/main" xmlns="" val="313145925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Obdélník 1"/>
          <p:cNvSpPr>
            <a:spLocks noChangeArrowheads="1"/>
          </p:cNvSpPr>
          <p:nvPr/>
        </p:nvSpPr>
        <p:spPr bwMode="auto">
          <a:xfrm>
            <a:off x="0" y="128588"/>
            <a:ext cx="9144000" cy="52322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p>
            <a:pPr algn="ctr" rtl="0"/>
            <a:r>
              <a:rPr lang="it-IT" b="1" i="0" u="none">
                <a:solidFill>
                  <a:srgbClr val="000090"/>
                </a:solidFill>
                <a:latin typeface="Arial"/>
                <a:cs typeface="Arial"/>
              </a:rPr>
              <a:t>Raccolta delle informazioni</a:t>
            </a:r>
            <a:endParaRPr lang="it-IT" b="1" u="none" dirty="0">
              <a:solidFill>
                <a:srgbClr val="000090"/>
              </a:solidFill>
              <a:latin typeface="Arial"/>
              <a:cs typeface="Arial"/>
            </a:endParaRPr>
          </a:p>
        </p:txBody>
      </p:sp>
      <p:sp>
        <p:nvSpPr>
          <p:cNvPr id="3" name="Obdélník 1"/>
          <p:cNvSpPr>
            <a:spLocks noChangeArrowheads="1"/>
          </p:cNvSpPr>
          <p:nvPr/>
        </p:nvSpPr>
        <p:spPr bwMode="auto">
          <a:xfrm>
            <a:off x="683568" y="1340768"/>
            <a:ext cx="7848600" cy="2693045"/>
          </a:xfrm>
          <a:prstGeom prst="rect">
            <a:avLst/>
          </a:prstGeom>
          <a:noFill/>
          <a:ln>
            <a:noFill/>
          </a:ln>
          <a:extLst/>
        </p:spPr>
        <p:txBody>
          <a:bodyPr>
            <a:spAutoFit/>
          </a:bodyPr>
          <a:lstStyle/>
          <a:p>
            <a:pPr algn="l" rtl="0">
              <a:lnSpc>
                <a:spcPct val="150000"/>
              </a:lnSpc>
            </a:pPr>
            <a:r>
              <a:rPr lang="it-IT" b="1" i="0" u="none">
                <a:latin typeface="Arial"/>
                <a:cs typeface="Arial"/>
              </a:rPr>
              <a:t>Il vostro compito:</a:t>
            </a:r>
          </a:p>
          <a:p>
            <a:pPr marL="742950" indent="-742950" algn="l" rtl="0">
              <a:spcBef>
                <a:spcPts val="1200"/>
              </a:spcBef>
              <a:spcAft>
                <a:spcPts val="600"/>
              </a:spcAft>
              <a:buFont typeface="+mj-lt"/>
              <a:buAutoNum type="arabicPeriod"/>
            </a:pPr>
            <a:r>
              <a:rPr lang="it-IT" b="0" i="0" u="none">
                <a:latin typeface="Arial"/>
                <a:cs typeface="Arial"/>
              </a:rPr>
              <a:t>Utilizzare la tecnica delle 5W + 1H e il diagramma di Ishikawa per raccogliere le informazioni relative all’idea scelta.</a:t>
            </a:r>
          </a:p>
          <a:p>
            <a:endParaRPr lang="it-IT" sz="2800" b="1" dirty="0"/>
          </a:p>
        </p:txBody>
      </p:sp>
    </p:spTree>
    <p:extLst>
      <p:ext uri="{BB962C8B-B14F-4D97-AF65-F5344CB8AC3E}">
        <p14:creationId xmlns:p14="http://schemas.microsoft.com/office/powerpoint/2010/main" xmlns="" val="1753608276"/>
      </p:ext>
    </p:extLst>
  </p:cSld>
  <p:clrMapOvr>
    <a:masterClrMapping/>
  </p:clrMapOvr>
  <p:transition spd="slow">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idx="4294967295"/>
          </p:nvPr>
        </p:nvSpPr>
        <p:spPr>
          <a:xfrm>
            <a:off x="950911" y="0"/>
            <a:ext cx="8229601" cy="1143000"/>
          </a:xfrm>
        </p:spPr>
        <p:txBody>
          <a:bodyPr/>
          <a:lstStyle/>
          <a:p>
            <a:pPr rtl="0"/>
            <a:r>
              <a:rPr lang="it-IT" b="1" i="0" u="none">
                <a:solidFill>
                  <a:srgbClr val="000090"/>
                </a:solidFill>
                <a:latin typeface="Arial" charset="0"/>
                <a:cs typeface="Arial" charset="0"/>
              </a:rPr>
              <a:t>Obiettivi di apprendimento</a:t>
            </a:r>
            <a:endParaRPr lang="it-IT" b="1" dirty="0">
              <a:solidFill>
                <a:srgbClr val="000090"/>
              </a:solidFill>
              <a:latin typeface="Arial" charset="0"/>
              <a:cs typeface="Arial" charset="0"/>
            </a:endParaRPr>
          </a:p>
        </p:txBody>
      </p:sp>
      <p:sp>
        <p:nvSpPr>
          <p:cNvPr id="9219" name="Text Box 6"/>
          <p:cNvSpPr txBox="1">
            <a:spLocks noChangeArrowheads="1"/>
          </p:cNvSpPr>
          <p:nvPr/>
        </p:nvSpPr>
        <p:spPr bwMode="auto">
          <a:xfrm>
            <a:off x="539750" y="1412875"/>
            <a:ext cx="8135938" cy="36317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sz="2800" u="sng">
                <a:solidFill>
                  <a:schemeClr val="tx1"/>
                </a:solidFill>
                <a:latin typeface="Times New Roman" charset="0"/>
                <a:ea typeface="ＭＳ Ｐゴシック" charset="0"/>
              </a:defRPr>
            </a:lvl1pPr>
            <a:lvl2pPr eaLnBrk="0" hangingPunct="0">
              <a:defRPr sz="2800" u="sng">
                <a:solidFill>
                  <a:schemeClr val="tx1"/>
                </a:solidFill>
                <a:latin typeface="Times New Roman" charset="0"/>
                <a:ea typeface="ＭＳ Ｐゴシック" charset="0"/>
              </a:defRPr>
            </a:lvl2pPr>
            <a:lvl3pPr marL="1143000" indent="-228600" eaLnBrk="0" hangingPunct="0">
              <a:defRPr sz="2800" u="sng">
                <a:solidFill>
                  <a:schemeClr val="tx1"/>
                </a:solidFill>
                <a:latin typeface="Times New Roman" charset="0"/>
                <a:ea typeface="ＭＳ Ｐゴシック" charset="0"/>
              </a:defRPr>
            </a:lvl3pPr>
            <a:lvl4pPr marL="1600200" indent="-228600" eaLnBrk="0" hangingPunct="0">
              <a:defRPr sz="2800" u="sng">
                <a:solidFill>
                  <a:schemeClr val="tx1"/>
                </a:solidFill>
                <a:latin typeface="Times New Roman" charset="0"/>
                <a:ea typeface="ＭＳ Ｐゴシック" charset="0"/>
              </a:defRPr>
            </a:lvl4pPr>
            <a:lvl5pPr marL="2057400" indent="-228600" eaLnBrk="0" hangingPunct="0">
              <a:defRPr sz="2800" u="sng">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800" u="sng">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800" u="sng">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800" u="sng">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800" u="sng">
                <a:solidFill>
                  <a:schemeClr val="tx1"/>
                </a:solidFill>
                <a:latin typeface="Times New Roman" charset="0"/>
                <a:ea typeface="ＭＳ Ｐゴシック" charset="0"/>
              </a:defRPr>
            </a:lvl9pPr>
          </a:lstStyle>
          <a:p>
            <a:pPr algn="l" rtl="0"/>
            <a:r>
              <a:rPr lang="it-IT" sz="2000" b="1" i="0" u="none" dirty="0">
                <a:latin typeface="Arial" charset="0"/>
              </a:rPr>
              <a:t>Insegnare ai partecipanti le tecniche sistematiche per ricercare soluzioni innovative a problemi concreti.</a:t>
            </a:r>
            <a:r>
              <a:rPr lang="it-IT" sz="2000" b="0" i="0" u="none" dirty="0">
                <a:latin typeface="Arial" charset="0"/>
              </a:rPr>
              <a:t> </a:t>
            </a:r>
          </a:p>
          <a:p>
            <a:endParaRPr lang="it-IT" sz="2000" u="none" dirty="0">
              <a:latin typeface="Arial" charset="0"/>
            </a:endParaRPr>
          </a:p>
          <a:p>
            <a:pPr algn="l" rtl="0"/>
            <a:r>
              <a:rPr lang="it-IT" sz="2000" b="0" i="0" u="none" dirty="0">
                <a:latin typeface="Arial" charset="0"/>
              </a:rPr>
              <a:t>Al termine del corso:</a:t>
            </a:r>
          </a:p>
          <a:p>
            <a:pPr lvl="1" algn="l" rtl="0">
              <a:buFontTx/>
              <a:buChar char="•"/>
            </a:pPr>
            <a:r>
              <a:rPr lang="it-IT" sz="2000" b="0" i="0" u="none" dirty="0">
                <a:latin typeface="Arial" charset="0"/>
              </a:rPr>
              <a:t>Il partecipante conosce il processo di </a:t>
            </a:r>
            <a:r>
              <a:rPr lang="it-IT" sz="2000" b="0" i="0" u="none" dirty="0" err="1">
                <a:latin typeface="Arial" charset="0"/>
              </a:rPr>
              <a:t>problem-solving</a:t>
            </a:r>
            <a:r>
              <a:rPr lang="it-IT" sz="2000" b="0" i="0" u="none" dirty="0">
                <a:latin typeface="Arial" charset="0"/>
              </a:rPr>
              <a:t>.</a:t>
            </a:r>
          </a:p>
          <a:p>
            <a:pPr marL="533400" lvl="1" indent="-76200" algn="l" rtl="0">
              <a:buFontTx/>
              <a:buChar char="•"/>
            </a:pPr>
            <a:r>
              <a:rPr lang="it-IT" sz="2000" b="0" i="0" u="none" dirty="0">
                <a:latin typeface="Arial" charset="0"/>
              </a:rPr>
              <a:t>Il partecipante conosce le tecniche specifiche che aiutano a definire l’idea, suggerire </a:t>
            </a:r>
            <a:r>
              <a:rPr lang="it-IT" sz="2000" b="0" i="0" u="none" dirty="0" smtClean="0">
                <a:latin typeface="Arial" charset="0"/>
              </a:rPr>
              <a:t>soluzioni </a:t>
            </a:r>
            <a:r>
              <a:rPr lang="it-IT" sz="2000" b="0" i="0" u="none" dirty="0">
                <a:latin typeface="Arial" charset="0"/>
              </a:rPr>
              <a:t>tenendo conto delle varie opzioni</a:t>
            </a:r>
            <a:r>
              <a:rPr lang="it-IT" sz="2000" b="0" i="0" u="none" dirty="0" smtClean="0">
                <a:latin typeface="Arial" charset="0"/>
              </a:rPr>
              <a:t>, a scegliere </a:t>
            </a:r>
            <a:r>
              <a:rPr lang="it-IT" sz="2000" b="0" i="0" u="none" dirty="0">
                <a:latin typeface="Arial" charset="0"/>
              </a:rPr>
              <a:t>la migliore, </a:t>
            </a:r>
            <a:r>
              <a:rPr lang="it-IT" sz="2000" b="0" i="0" u="none" dirty="0" smtClean="0">
                <a:latin typeface="Arial" charset="0"/>
              </a:rPr>
              <a:t>ad </a:t>
            </a:r>
            <a:r>
              <a:rPr lang="it-IT" sz="2000" b="0" i="0" u="none" dirty="0">
                <a:latin typeface="Arial" charset="0"/>
              </a:rPr>
              <a:t>implementare e valutare la propria idea.</a:t>
            </a:r>
          </a:p>
          <a:p>
            <a:endParaRPr lang="it-IT" sz="2000" b="1" u="none" dirty="0">
              <a:latin typeface="Arial" charset="0"/>
            </a:endParaRPr>
          </a:p>
          <a:p>
            <a:pPr algn="l" rtl="0">
              <a:spcBef>
                <a:spcPct val="50000"/>
              </a:spcBef>
            </a:pPr>
            <a:endParaRPr lang="it-IT" sz="2000" u="none" dirty="0">
              <a:latin typeface="Arial" charset="0"/>
            </a:endParaRPr>
          </a:p>
        </p:txBody>
      </p:sp>
    </p:spTree>
    <p:extLst>
      <p:ext uri="{BB962C8B-B14F-4D97-AF65-F5344CB8AC3E}">
        <p14:creationId xmlns:p14="http://schemas.microsoft.com/office/powerpoint/2010/main" xmlns="" val="2898428459"/>
      </p:ext>
    </p:extLst>
  </p:cSld>
  <p:clrMapOvr>
    <a:masterClrMapping/>
  </p:clrMapOvr>
  <p:transition advTm="33000"/>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Obdélník 1"/>
          <p:cNvSpPr>
            <a:spLocks noChangeArrowheads="1"/>
          </p:cNvSpPr>
          <p:nvPr/>
        </p:nvSpPr>
        <p:spPr bwMode="auto">
          <a:xfrm>
            <a:off x="0" y="128588"/>
            <a:ext cx="9144000" cy="52322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p>
            <a:pPr algn="ctr" rtl="0"/>
            <a:r>
              <a:rPr lang="it-IT" b="1" i="0" u="none">
                <a:solidFill>
                  <a:srgbClr val="000090"/>
                </a:solidFill>
                <a:latin typeface="Arial"/>
                <a:cs typeface="Arial"/>
              </a:rPr>
              <a:t>Raccolta delle informazioni</a:t>
            </a:r>
            <a:endParaRPr lang="it-IT" b="1" u="none" dirty="0">
              <a:solidFill>
                <a:srgbClr val="000090"/>
              </a:solidFill>
              <a:latin typeface="Arial"/>
              <a:cs typeface="Arial"/>
            </a:endParaRPr>
          </a:p>
        </p:txBody>
      </p:sp>
      <p:sp>
        <p:nvSpPr>
          <p:cNvPr id="3" name="Obdélník 1"/>
          <p:cNvSpPr>
            <a:spLocks noChangeArrowheads="1"/>
          </p:cNvSpPr>
          <p:nvPr/>
        </p:nvSpPr>
        <p:spPr bwMode="auto">
          <a:xfrm>
            <a:off x="107504" y="908050"/>
            <a:ext cx="8795196" cy="4862870"/>
          </a:xfrm>
          <a:prstGeom prst="rect">
            <a:avLst/>
          </a:prstGeom>
          <a:noFill/>
          <a:ln>
            <a:noFill/>
          </a:ln>
          <a:extLst/>
        </p:spPr>
        <p:txBody>
          <a:bodyPr wrap="square">
            <a:spAutoFit/>
          </a:bodyPr>
          <a:lstStyle/>
          <a:p>
            <a:pPr algn="l" rtl="0">
              <a:spcAft>
                <a:spcPts val="0"/>
              </a:spcAft>
            </a:pPr>
            <a:r>
              <a:rPr lang="it-IT" b="1" i="0" u="none">
                <a:solidFill>
                  <a:srgbClr val="FF0000"/>
                </a:solidFill>
                <a:latin typeface="Arial"/>
                <a:cs typeface="Arial"/>
              </a:rPr>
              <a:t>Tecnica delle 5W + 1H – rispondete a queste domande per i competitor esistenti</a:t>
            </a:r>
          </a:p>
          <a:p>
            <a:pPr algn="l" rtl="0">
              <a:spcAft>
                <a:spcPts val="0"/>
              </a:spcAft>
            </a:pPr>
            <a:endParaRPr lang="it-IT" b="1" u="none" dirty="0">
              <a:latin typeface="Arial"/>
              <a:cs typeface="Arial"/>
            </a:endParaRPr>
          </a:p>
          <a:p>
            <a:pPr algn="l" rtl="0">
              <a:spcBef>
                <a:spcPts val="600"/>
              </a:spcBef>
            </a:pPr>
            <a:r>
              <a:rPr lang="it-IT" b="1" i="0" u="none">
                <a:solidFill>
                  <a:srgbClr val="FF0000"/>
                </a:solidFill>
                <a:latin typeface="Arial"/>
                <a:cs typeface="Arial"/>
              </a:rPr>
              <a:t>WHO? (Chi?)</a:t>
            </a:r>
            <a:r>
              <a:rPr lang="it-IT" b="0" i="0" u="none">
                <a:latin typeface="Arial"/>
                <a:cs typeface="Arial"/>
              </a:rPr>
              <a:t>	Domande sulle società, persone</a:t>
            </a:r>
            <a:endParaRPr lang="it-IT" u="none" dirty="0">
              <a:latin typeface="Arial"/>
              <a:cs typeface="Arial"/>
            </a:endParaRPr>
          </a:p>
          <a:p>
            <a:pPr algn="l" rtl="0">
              <a:spcBef>
                <a:spcPts val="600"/>
              </a:spcBef>
            </a:pPr>
            <a:r>
              <a:rPr lang="it-IT" b="1" i="0" u="none">
                <a:solidFill>
                  <a:srgbClr val="FF0000"/>
                </a:solidFill>
                <a:latin typeface="Arial"/>
                <a:cs typeface="Arial"/>
              </a:rPr>
              <a:t>WHAT? (Cosa)</a:t>
            </a:r>
            <a:r>
              <a:rPr lang="it-IT" b="0" i="0" u="none">
                <a:latin typeface="Arial"/>
                <a:cs typeface="Arial"/>
              </a:rPr>
              <a:t>	Domande su cose, oggetti, dettagli</a:t>
            </a:r>
            <a:endParaRPr lang="it-IT" u="none" dirty="0">
              <a:latin typeface="Arial"/>
              <a:cs typeface="Arial"/>
            </a:endParaRPr>
          </a:p>
          <a:p>
            <a:pPr algn="l" rtl="0">
              <a:spcBef>
                <a:spcPts val="600"/>
              </a:spcBef>
            </a:pPr>
            <a:r>
              <a:rPr lang="it-IT" b="1" i="0" u="none">
                <a:solidFill>
                  <a:srgbClr val="FF0000"/>
                </a:solidFill>
                <a:latin typeface="Arial"/>
                <a:cs typeface="Arial"/>
              </a:rPr>
              <a:t>WHERE? (Dove?)</a:t>
            </a:r>
            <a:r>
              <a:rPr lang="it-IT" b="0" i="0" u="none">
                <a:latin typeface="Arial"/>
                <a:cs typeface="Arial"/>
              </a:rPr>
              <a:t> 	Domande sui luoghi</a:t>
            </a:r>
            <a:endParaRPr lang="it-IT" u="none" dirty="0">
              <a:latin typeface="Arial"/>
              <a:cs typeface="Arial"/>
            </a:endParaRPr>
          </a:p>
          <a:p>
            <a:pPr algn="l" rtl="0">
              <a:spcBef>
                <a:spcPts val="600"/>
              </a:spcBef>
            </a:pPr>
            <a:r>
              <a:rPr lang="it-IT" b="1" i="0" u="none">
                <a:solidFill>
                  <a:srgbClr val="FF0000"/>
                </a:solidFill>
                <a:latin typeface="Arial"/>
                <a:cs typeface="Arial"/>
              </a:rPr>
              <a:t>WHEN? (Quando?)</a:t>
            </a:r>
            <a:r>
              <a:rPr lang="it-IT" b="0" i="0" u="none">
                <a:latin typeface="Arial"/>
                <a:cs typeface="Arial"/>
              </a:rPr>
              <a:t>	Domande sul tempo</a:t>
            </a:r>
            <a:endParaRPr lang="it-IT" u="none" dirty="0">
              <a:latin typeface="Arial"/>
              <a:cs typeface="Arial"/>
            </a:endParaRPr>
          </a:p>
          <a:p>
            <a:pPr algn="l" rtl="0">
              <a:spcBef>
                <a:spcPts val="600"/>
              </a:spcBef>
            </a:pPr>
            <a:r>
              <a:rPr lang="it-IT" b="1" i="0" u="none">
                <a:solidFill>
                  <a:srgbClr val="FF0000"/>
                </a:solidFill>
                <a:latin typeface="Arial"/>
                <a:cs typeface="Arial"/>
              </a:rPr>
              <a:t>WHY? (Perché?)</a:t>
            </a:r>
            <a:r>
              <a:rPr lang="it-IT" b="0" i="0" u="none">
                <a:latin typeface="Arial"/>
                <a:cs typeface="Arial"/>
              </a:rPr>
              <a:t> 	Domande sui motivi</a:t>
            </a:r>
            <a:endParaRPr lang="it-IT" u="none" dirty="0">
              <a:latin typeface="Arial"/>
              <a:cs typeface="Arial"/>
            </a:endParaRPr>
          </a:p>
          <a:p>
            <a:pPr algn="l" rtl="0">
              <a:spcBef>
                <a:spcPts val="600"/>
              </a:spcBef>
            </a:pPr>
            <a:r>
              <a:rPr lang="it-IT" b="1" i="0" u="none">
                <a:solidFill>
                  <a:srgbClr val="FF0000"/>
                </a:solidFill>
                <a:latin typeface="Arial"/>
                <a:cs typeface="Arial"/>
              </a:rPr>
              <a:t>HOW? (Come?)</a:t>
            </a:r>
            <a:r>
              <a:rPr lang="it-IT" b="0" i="0" u="none">
                <a:latin typeface="Arial"/>
                <a:cs typeface="Arial"/>
              </a:rPr>
              <a:t> 	Domande sui modi, gli approcci</a:t>
            </a:r>
            <a:endParaRPr lang="it-IT" u="none" dirty="0">
              <a:latin typeface="Arial"/>
              <a:cs typeface="Arial"/>
            </a:endParaRPr>
          </a:p>
          <a:p>
            <a:endParaRPr lang="it-IT" sz="2800" b="1" dirty="0"/>
          </a:p>
        </p:txBody>
      </p:sp>
    </p:spTree>
    <p:extLst>
      <p:ext uri="{BB962C8B-B14F-4D97-AF65-F5344CB8AC3E}">
        <p14:creationId xmlns:p14="http://schemas.microsoft.com/office/powerpoint/2010/main" xmlns="" val="1171929920"/>
      </p:ext>
    </p:extLst>
  </p:cSld>
  <p:clrMapOvr>
    <a:masterClrMapping/>
  </p:clrMapOvr>
  <p:transition spd="slow">
    <p:fad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Obdélník 1"/>
          <p:cNvSpPr>
            <a:spLocks noChangeArrowheads="1"/>
          </p:cNvSpPr>
          <p:nvPr/>
        </p:nvSpPr>
        <p:spPr bwMode="auto">
          <a:xfrm>
            <a:off x="0" y="128588"/>
            <a:ext cx="9144000" cy="52322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p>
            <a:pPr algn="ctr" rtl="0"/>
            <a:r>
              <a:rPr lang="it-IT" b="1" i="0" u="none">
                <a:solidFill>
                  <a:srgbClr val="000090"/>
                </a:solidFill>
                <a:latin typeface="Arial"/>
                <a:cs typeface="Arial"/>
              </a:rPr>
              <a:t>Raccolta delle informazioni</a:t>
            </a:r>
            <a:endParaRPr lang="it-IT" b="1" u="none" dirty="0">
              <a:solidFill>
                <a:srgbClr val="000090"/>
              </a:solidFill>
              <a:latin typeface="Arial"/>
              <a:cs typeface="Arial"/>
            </a:endParaRPr>
          </a:p>
        </p:txBody>
      </p:sp>
      <p:sp>
        <p:nvSpPr>
          <p:cNvPr id="39939" name="Obdélník 1"/>
          <p:cNvSpPr>
            <a:spLocks noChangeArrowheads="1"/>
          </p:cNvSpPr>
          <p:nvPr/>
        </p:nvSpPr>
        <p:spPr bwMode="auto">
          <a:xfrm>
            <a:off x="539750" y="908050"/>
            <a:ext cx="7848600" cy="70275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p>
            <a:pPr algn="l" rtl="0">
              <a:lnSpc>
                <a:spcPct val="150000"/>
              </a:lnSpc>
            </a:pPr>
            <a:r>
              <a:rPr lang="it-IT" sz="2800" b="1" i="0" u="none">
                <a:solidFill>
                  <a:srgbClr val="FF0000"/>
                </a:solidFill>
                <a:latin typeface="Arial"/>
                <a:cs typeface="Arial"/>
              </a:rPr>
              <a:t>Diagramma di Ishikawa</a:t>
            </a:r>
            <a:endParaRPr lang="it-IT" sz="2800" b="1" u="none" dirty="0">
              <a:solidFill>
                <a:srgbClr val="FF0000"/>
              </a:solidFill>
              <a:latin typeface="Arial"/>
              <a:cs typeface="Arial"/>
            </a:endParaRPr>
          </a:p>
        </p:txBody>
      </p:sp>
      <p:sp>
        <p:nvSpPr>
          <p:cNvPr id="39940" name="Line 22"/>
          <p:cNvSpPr>
            <a:spLocks noChangeShapeType="1"/>
          </p:cNvSpPr>
          <p:nvPr/>
        </p:nvSpPr>
        <p:spPr bwMode="auto">
          <a:xfrm>
            <a:off x="819150" y="2700338"/>
            <a:ext cx="685800" cy="685800"/>
          </a:xfrm>
          <a:prstGeom prst="line">
            <a:avLst/>
          </a:prstGeom>
          <a:noFill/>
          <a:ln w="9525">
            <a:solidFill>
              <a:srgbClr val="000000"/>
            </a:solidFill>
            <a:round/>
            <a:headEnd/>
            <a:tailEnd/>
          </a:ln>
          <a:extLst>
            <a:ext uri="{909E8E84-426E-40DD-AFC4-6F175D3DCCD1}">
              <a14:hiddenFill xmlns:a14="http://schemas.microsoft.com/office/drawing/2010/main" xmlns="">
                <a:noFill/>
              </a14:hiddenFill>
            </a:ext>
          </a:extLst>
        </p:spPr>
        <p:txBody>
          <a:bodyPr/>
          <a:lstStyle/>
          <a:p>
            <a:endParaRPr lang="it-IT"/>
          </a:p>
        </p:txBody>
      </p:sp>
      <p:sp>
        <p:nvSpPr>
          <p:cNvPr id="39941" name="Line 21"/>
          <p:cNvSpPr>
            <a:spLocks noChangeShapeType="1"/>
          </p:cNvSpPr>
          <p:nvPr/>
        </p:nvSpPr>
        <p:spPr bwMode="auto">
          <a:xfrm>
            <a:off x="3333750" y="2700338"/>
            <a:ext cx="685800" cy="685800"/>
          </a:xfrm>
          <a:prstGeom prst="line">
            <a:avLst/>
          </a:prstGeom>
          <a:noFill/>
          <a:ln w="9525">
            <a:solidFill>
              <a:srgbClr val="000000"/>
            </a:solidFill>
            <a:round/>
            <a:headEnd/>
            <a:tailEnd/>
          </a:ln>
          <a:extLst>
            <a:ext uri="{909E8E84-426E-40DD-AFC4-6F175D3DCCD1}">
              <a14:hiddenFill xmlns:a14="http://schemas.microsoft.com/office/drawing/2010/main" xmlns="">
                <a:noFill/>
              </a14:hiddenFill>
            </a:ext>
          </a:extLst>
        </p:spPr>
        <p:txBody>
          <a:bodyPr/>
          <a:lstStyle/>
          <a:p>
            <a:endParaRPr lang="it-IT"/>
          </a:p>
        </p:txBody>
      </p:sp>
      <p:sp>
        <p:nvSpPr>
          <p:cNvPr id="39942" name="Line 20"/>
          <p:cNvSpPr>
            <a:spLocks noChangeShapeType="1"/>
          </p:cNvSpPr>
          <p:nvPr/>
        </p:nvSpPr>
        <p:spPr bwMode="auto">
          <a:xfrm>
            <a:off x="2076450" y="2700338"/>
            <a:ext cx="685800" cy="685800"/>
          </a:xfrm>
          <a:prstGeom prst="line">
            <a:avLst/>
          </a:prstGeom>
          <a:noFill/>
          <a:ln w="9525">
            <a:solidFill>
              <a:srgbClr val="000000"/>
            </a:solidFill>
            <a:round/>
            <a:headEnd/>
            <a:tailEnd/>
          </a:ln>
          <a:extLst>
            <a:ext uri="{909E8E84-426E-40DD-AFC4-6F175D3DCCD1}">
              <a14:hiddenFill xmlns:a14="http://schemas.microsoft.com/office/drawing/2010/main" xmlns="">
                <a:noFill/>
              </a14:hiddenFill>
            </a:ext>
          </a:extLst>
        </p:spPr>
        <p:txBody>
          <a:bodyPr/>
          <a:lstStyle/>
          <a:p>
            <a:endParaRPr lang="it-IT"/>
          </a:p>
        </p:txBody>
      </p:sp>
      <p:sp>
        <p:nvSpPr>
          <p:cNvPr id="39943" name="Line 19"/>
          <p:cNvSpPr>
            <a:spLocks noChangeShapeType="1"/>
          </p:cNvSpPr>
          <p:nvPr/>
        </p:nvSpPr>
        <p:spPr bwMode="auto">
          <a:xfrm flipH="1">
            <a:off x="933450" y="3429000"/>
            <a:ext cx="571500" cy="571500"/>
          </a:xfrm>
          <a:prstGeom prst="line">
            <a:avLst/>
          </a:prstGeom>
          <a:noFill/>
          <a:ln w="9525">
            <a:solidFill>
              <a:srgbClr val="000000"/>
            </a:solidFill>
            <a:round/>
            <a:headEnd/>
            <a:tailEnd/>
          </a:ln>
          <a:extLst>
            <a:ext uri="{909E8E84-426E-40DD-AFC4-6F175D3DCCD1}">
              <a14:hiddenFill xmlns:a14="http://schemas.microsoft.com/office/drawing/2010/main" xmlns="">
                <a:noFill/>
              </a14:hiddenFill>
            </a:ext>
          </a:extLst>
        </p:spPr>
        <p:txBody>
          <a:bodyPr/>
          <a:lstStyle/>
          <a:p>
            <a:endParaRPr lang="it-IT"/>
          </a:p>
        </p:txBody>
      </p:sp>
      <p:sp>
        <p:nvSpPr>
          <p:cNvPr id="39944" name="Line 18"/>
          <p:cNvSpPr>
            <a:spLocks noChangeShapeType="1"/>
          </p:cNvSpPr>
          <p:nvPr/>
        </p:nvSpPr>
        <p:spPr bwMode="auto">
          <a:xfrm flipH="1">
            <a:off x="3448050" y="3429000"/>
            <a:ext cx="571500" cy="571500"/>
          </a:xfrm>
          <a:prstGeom prst="line">
            <a:avLst/>
          </a:prstGeom>
          <a:noFill/>
          <a:ln w="9525">
            <a:solidFill>
              <a:srgbClr val="000000"/>
            </a:solidFill>
            <a:round/>
            <a:headEnd/>
            <a:tailEnd/>
          </a:ln>
          <a:extLst>
            <a:ext uri="{909E8E84-426E-40DD-AFC4-6F175D3DCCD1}">
              <a14:hiddenFill xmlns:a14="http://schemas.microsoft.com/office/drawing/2010/main" xmlns="">
                <a:noFill/>
              </a14:hiddenFill>
            </a:ext>
          </a:extLst>
        </p:spPr>
        <p:txBody>
          <a:bodyPr/>
          <a:lstStyle/>
          <a:p>
            <a:endParaRPr lang="it-IT"/>
          </a:p>
        </p:txBody>
      </p:sp>
      <p:sp>
        <p:nvSpPr>
          <p:cNvPr id="39945" name="Line 17"/>
          <p:cNvSpPr>
            <a:spLocks noChangeShapeType="1"/>
          </p:cNvSpPr>
          <p:nvPr/>
        </p:nvSpPr>
        <p:spPr bwMode="auto">
          <a:xfrm flipH="1">
            <a:off x="2190750" y="3429000"/>
            <a:ext cx="571500" cy="571500"/>
          </a:xfrm>
          <a:prstGeom prst="line">
            <a:avLst/>
          </a:prstGeom>
          <a:noFill/>
          <a:ln w="9525">
            <a:solidFill>
              <a:srgbClr val="000000"/>
            </a:solidFill>
            <a:round/>
            <a:headEnd/>
            <a:tailEnd/>
          </a:ln>
          <a:extLst>
            <a:ext uri="{909E8E84-426E-40DD-AFC4-6F175D3DCCD1}">
              <a14:hiddenFill xmlns:a14="http://schemas.microsoft.com/office/drawing/2010/main" xmlns="">
                <a:noFill/>
              </a14:hiddenFill>
            </a:ext>
          </a:extLst>
        </p:spPr>
        <p:txBody>
          <a:bodyPr/>
          <a:lstStyle/>
          <a:p>
            <a:endParaRPr lang="it-IT"/>
          </a:p>
        </p:txBody>
      </p:sp>
      <p:sp>
        <p:nvSpPr>
          <p:cNvPr id="39946" name="Rectangle 27"/>
          <p:cNvSpPr>
            <a:spLocks noChangeArrowheads="1"/>
          </p:cNvSpPr>
          <p:nvPr/>
        </p:nvSpPr>
        <p:spPr bwMode="auto">
          <a:xfrm>
            <a:off x="152400" y="609600"/>
            <a:ext cx="9144000" cy="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spAutoFit/>
          </a:bodyPr>
          <a:lstStyle/>
          <a:p>
            <a:pPr algn="l" rtl="0" eaLnBrk="0" hangingPunct="0"/>
            <a:r>
              <a:rPr lang="it-IT" sz="800"/>
              <a:t/>
            </a:r>
            <a:br>
              <a:rPr lang="it-IT" sz="800"/>
            </a:br>
            <a:endParaRPr lang="it-IT"/>
          </a:p>
          <a:p>
            <a:pPr algn="l" rtl="0" eaLnBrk="0" hangingPunct="0"/>
            <a:endParaRPr lang="it-IT"/>
          </a:p>
        </p:txBody>
      </p:sp>
      <p:sp>
        <p:nvSpPr>
          <p:cNvPr id="39947" name="Rectangle 28"/>
          <p:cNvSpPr>
            <a:spLocks noChangeArrowheads="1"/>
          </p:cNvSpPr>
          <p:nvPr/>
        </p:nvSpPr>
        <p:spPr bwMode="auto">
          <a:xfrm>
            <a:off x="152400" y="609600"/>
            <a:ext cx="9144000" cy="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spAutoFit/>
          </a:bodyPr>
          <a:lstStyle/>
          <a:p>
            <a:pPr algn="l" rtl="0" eaLnBrk="0" hangingPunct="0"/>
            <a:r>
              <a:rPr lang="it-IT" sz="1200" b="0" i="0" u="none">
                <a:cs typeface="Times New Roman" charset="0"/>
              </a:rPr>
              <a:t> </a:t>
            </a:r>
            <a:endParaRPr lang="it-IT" sz="800"/>
          </a:p>
          <a:p>
            <a:pPr algn="l" rtl="0" eaLnBrk="0" hangingPunct="0"/>
            <a:endParaRPr lang="it-IT"/>
          </a:p>
        </p:txBody>
      </p:sp>
      <p:sp>
        <p:nvSpPr>
          <p:cNvPr id="39948" name="Line 83"/>
          <p:cNvSpPr>
            <a:spLocks noChangeShapeType="1"/>
          </p:cNvSpPr>
          <p:nvPr/>
        </p:nvSpPr>
        <p:spPr bwMode="auto">
          <a:xfrm>
            <a:off x="1447800" y="3386138"/>
            <a:ext cx="3600450" cy="0"/>
          </a:xfrm>
          <a:prstGeom prst="line">
            <a:avLst/>
          </a:prstGeom>
          <a:noFill/>
          <a:ln w="9525">
            <a:solidFill>
              <a:srgbClr val="000000"/>
            </a:solidFill>
            <a:round/>
            <a:headEnd/>
            <a:tailEnd/>
          </a:ln>
          <a:extLst>
            <a:ext uri="{909E8E84-426E-40DD-AFC4-6F175D3DCCD1}">
              <a14:hiddenFill xmlns:a14="http://schemas.microsoft.com/office/drawing/2010/main" xmlns="">
                <a:noFill/>
              </a14:hiddenFill>
            </a:ext>
          </a:extLst>
        </p:spPr>
        <p:txBody>
          <a:bodyPr/>
          <a:lstStyle/>
          <a:p>
            <a:endParaRPr lang="it-IT"/>
          </a:p>
        </p:txBody>
      </p:sp>
      <p:sp>
        <p:nvSpPr>
          <p:cNvPr id="39949" name="Obdélník 28"/>
          <p:cNvSpPr>
            <a:spLocks noChangeArrowheads="1"/>
          </p:cNvSpPr>
          <p:nvPr/>
        </p:nvSpPr>
        <p:spPr bwMode="auto">
          <a:xfrm>
            <a:off x="5292080" y="3068960"/>
            <a:ext cx="2220229" cy="46166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p>
            <a:pPr algn="l" rtl="0"/>
            <a:r>
              <a:rPr lang="it-IT" sz="2400" b="1" i="0" u="none">
                <a:latin typeface="Arial"/>
                <a:cs typeface="Arial"/>
              </a:rPr>
              <a:t>l’idea dell’azienda</a:t>
            </a:r>
            <a:endParaRPr lang="it-IT" sz="2400" u="none">
              <a:latin typeface="Arial"/>
              <a:cs typeface="Arial"/>
            </a:endParaRPr>
          </a:p>
        </p:txBody>
      </p:sp>
      <p:sp>
        <p:nvSpPr>
          <p:cNvPr id="39950" name="Obdélník 58"/>
          <p:cNvSpPr>
            <a:spLocks noChangeArrowheads="1"/>
          </p:cNvSpPr>
          <p:nvPr/>
        </p:nvSpPr>
        <p:spPr bwMode="auto">
          <a:xfrm>
            <a:off x="3275856" y="1916832"/>
            <a:ext cx="1365127" cy="46166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p>
            <a:pPr algn="l" rtl="0"/>
            <a:r>
              <a:rPr lang="it-IT" sz="2400" b="1" i="0" u="none">
                <a:latin typeface="Arial"/>
                <a:cs typeface="Arial"/>
              </a:rPr>
              <a:t>processo</a:t>
            </a:r>
            <a:endParaRPr lang="it-IT" sz="2400" u="none">
              <a:latin typeface="Arial"/>
              <a:cs typeface="Arial"/>
            </a:endParaRPr>
          </a:p>
        </p:txBody>
      </p:sp>
      <p:sp>
        <p:nvSpPr>
          <p:cNvPr id="39951" name="Obdélník 59"/>
          <p:cNvSpPr>
            <a:spLocks noChangeArrowheads="1"/>
          </p:cNvSpPr>
          <p:nvPr/>
        </p:nvSpPr>
        <p:spPr bwMode="auto">
          <a:xfrm>
            <a:off x="179512" y="1916832"/>
            <a:ext cx="1176524" cy="46166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p>
            <a:pPr algn="l" rtl="0"/>
            <a:r>
              <a:rPr lang="it-IT" sz="2400" b="1" i="0" u="none">
                <a:latin typeface="Arial"/>
                <a:cs typeface="Arial"/>
              </a:rPr>
              <a:t>persone</a:t>
            </a:r>
            <a:endParaRPr lang="it-IT" sz="2400" u="none">
              <a:latin typeface="Arial"/>
              <a:cs typeface="Arial"/>
            </a:endParaRPr>
          </a:p>
        </p:txBody>
      </p:sp>
      <p:sp>
        <p:nvSpPr>
          <p:cNvPr id="39952" name="Obdélník 60"/>
          <p:cNvSpPr>
            <a:spLocks noChangeArrowheads="1"/>
          </p:cNvSpPr>
          <p:nvPr/>
        </p:nvSpPr>
        <p:spPr bwMode="auto">
          <a:xfrm>
            <a:off x="3851920" y="4365104"/>
            <a:ext cx="2031626" cy="46166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p>
            <a:pPr algn="l" rtl="0"/>
            <a:r>
              <a:rPr lang="it-IT" sz="2400" b="1" i="0" u="none">
                <a:latin typeface="Arial"/>
                <a:cs typeface="Arial"/>
              </a:rPr>
              <a:t>ambiente</a:t>
            </a:r>
            <a:endParaRPr lang="it-IT" sz="2400" u="none">
              <a:latin typeface="Arial"/>
              <a:cs typeface="Arial"/>
            </a:endParaRPr>
          </a:p>
        </p:txBody>
      </p:sp>
      <p:sp>
        <p:nvSpPr>
          <p:cNvPr id="39953" name="Obdélník 61"/>
          <p:cNvSpPr>
            <a:spLocks noChangeArrowheads="1"/>
          </p:cNvSpPr>
          <p:nvPr/>
        </p:nvSpPr>
        <p:spPr bwMode="auto">
          <a:xfrm>
            <a:off x="1763688" y="4365104"/>
            <a:ext cx="2083172" cy="46166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p>
            <a:pPr algn="l" rtl="0"/>
            <a:r>
              <a:rPr lang="it-IT" sz="2400" b="1" i="0" u="none">
                <a:latin typeface="Arial"/>
                <a:cs typeface="Arial"/>
              </a:rPr>
              <a:t>gestione</a:t>
            </a:r>
            <a:endParaRPr lang="it-IT" sz="2400" u="none">
              <a:latin typeface="Arial"/>
              <a:cs typeface="Arial"/>
            </a:endParaRPr>
          </a:p>
        </p:txBody>
      </p:sp>
      <p:sp>
        <p:nvSpPr>
          <p:cNvPr id="39954" name="Obdélník 62"/>
          <p:cNvSpPr>
            <a:spLocks noChangeArrowheads="1"/>
          </p:cNvSpPr>
          <p:nvPr/>
        </p:nvSpPr>
        <p:spPr bwMode="auto">
          <a:xfrm>
            <a:off x="179512" y="4365104"/>
            <a:ext cx="1536298" cy="46166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p>
            <a:pPr algn="l" rtl="0"/>
            <a:r>
              <a:rPr lang="it-IT" sz="2400" b="1" i="0" u="none">
                <a:latin typeface="Arial"/>
                <a:cs typeface="Arial"/>
              </a:rPr>
              <a:t>materiali</a:t>
            </a:r>
            <a:endParaRPr lang="it-IT" sz="2400" u="none">
              <a:latin typeface="Arial"/>
              <a:cs typeface="Arial"/>
            </a:endParaRPr>
          </a:p>
        </p:txBody>
      </p:sp>
      <p:sp>
        <p:nvSpPr>
          <p:cNvPr id="39955" name="Obdélník 63"/>
          <p:cNvSpPr>
            <a:spLocks noChangeArrowheads="1"/>
          </p:cNvSpPr>
          <p:nvPr/>
        </p:nvSpPr>
        <p:spPr bwMode="auto">
          <a:xfrm>
            <a:off x="1475656" y="1916832"/>
            <a:ext cx="1740681" cy="46166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p>
            <a:pPr algn="l" rtl="0"/>
            <a:r>
              <a:rPr lang="it-IT" sz="2400" b="1" i="0" u="none">
                <a:latin typeface="Arial"/>
                <a:cs typeface="Arial"/>
              </a:rPr>
              <a:t>attrezzature</a:t>
            </a:r>
            <a:endParaRPr lang="it-IT" sz="2400" u="none">
              <a:latin typeface="Arial"/>
              <a:cs typeface="Arial"/>
            </a:endParaRPr>
          </a:p>
        </p:txBody>
      </p:sp>
      <p:cxnSp>
        <p:nvCxnSpPr>
          <p:cNvPr id="21" name="Line 26"/>
          <p:cNvCxnSpPr>
            <a:cxnSpLocks noChangeShapeType="1"/>
          </p:cNvCxnSpPr>
          <p:nvPr/>
        </p:nvCxnSpPr>
        <p:spPr bwMode="auto">
          <a:xfrm flipH="1">
            <a:off x="1104900" y="2980871"/>
            <a:ext cx="800100" cy="0"/>
          </a:xfrm>
          <a:prstGeom prst="line">
            <a:avLst/>
          </a:prstGeom>
          <a:noFill/>
          <a:ln w="9525">
            <a:solidFill>
              <a:srgbClr val="000000"/>
            </a:solidFill>
            <a:round/>
            <a:headEnd/>
            <a:tailEnd type="triangle" w="med" len="med"/>
          </a:ln>
          <a:extLst>
            <a:ext uri="{909E8E84-426E-40DD-AFC4-6F175D3DCCD1}">
              <a14:hiddenFill xmlns:a14="http://schemas.microsoft.com/office/drawing/2010/main" xmlns="">
                <a:noFill/>
              </a14:hiddenFill>
            </a:ext>
          </a:extLst>
        </p:spPr>
      </p:cxnSp>
      <p:cxnSp>
        <p:nvCxnSpPr>
          <p:cNvPr id="22" name="Line 28"/>
          <p:cNvCxnSpPr>
            <a:cxnSpLocks noChangeShapeType="1"/>
          </p:cNvCxnSpPr>
          <p:nvPr/>
        </p:nvCxnSpPr>
        <p:spPr bwMode="auto">
          <a:xfrm flipH="1">
            <a:off x="1504951" y="2480016"/>
            <a:ext cx="400049" cy="500855"/>
          </a:xfrm>
          <a:prstGeom prst="line">
            <a:avLst/>
          </a:prstGeom>
          <a:noFill/>
          <a:ln w="9525">
            <a:solidFill>
              <a:srgbClr val="000000"/>
            </a:solidFill>
            <a:round/>
            <a:headEnd/>
            <a:tailEnd type="triangle" w="med" len="med"/>
          </a:ln>
          <a:extLst>
            <a:ext uri="{909E8E84-426E-40DD-AFC4-6F175D3DCCD1}">
              <a14:hiddenFill xmlns:a14="http://schemas.microsoft.com/office/drawing/2010/main" xmlns="">
                <a:noFill/>
              </a14:hiddenFill>
            </a:ext>
          </a:extLst>
        </p:spPr>
      </p:cxnSp>
      <p:cxnSp>
        <p:nvCxnSpPr>
          <p:cNvPr id="27" name="Line 27"/>
          <p:cNvCxnSpPr>
            <a:cxnSpLocks noChangeShapeType="1"/>
          </p:cNvCxnSpPr>
          <p:nvPr/>
        </p:nvCxnSpPr>
        <p:spPr bwMode="auto">
          <a:xfrm flipV="1">
            <a:off x="3105150" y="2923721"/>
            <a:ext cx="457200" cy="114300"/>
          </a:xfrm>
          <a:prstGeom prst="line">
            <a:avLst/>
          </a:prstGeom>
          <a:noFill/>
          <a:ln w="9525">
            <a:solidFill>
              <a:srgbClr val="000000"/>
            </a:solidFill>
            <a:round/>
            <a:headEnd/>
            <a:tailEnd type="triangle" w="med" len="med"/>
          </a:ln>
          <a:extLst>
            <a:ext uri="{909E8E84-426E-40DD-AFC4-6F175D3DCCD1}">
              <a14:hiddenFill xmlns:a14="http://schemas.microsoft.com/office/drawing/2010/main" xmlns="">
                <a:noFill/>
              </a14:hiddenFill>
            </a:ext>
          </a:extLst>
        </p:spPr>
      </p:cxnSp>
      <p:cxnSp>
        <p:nvCxnSpPr>
          <p:cNvPr id="28" name="Line 33"/>
          <p:cNvCxnSpPr>
            <a:cxnSpLocks noChangeShapeType="1"/>
          </p:cNvCxnSpPr>
          <p:nvPr/>
        </p:nvCxnSpPr>
        <p:spPr bwMode="auto">
          <a:xfrm>
            <a:off x="2630488" y="3898900"/>
            <a:ext cx="914400" cy="0"/>
          </a:xfrm>
          <a:prstGeom prst="line">
            <a:avLst/>
          </a:prstGeom>
          <a:noFill/>
          <a:ln w="9525">
            <a:solidFill>
              <a:srgbClr val="000000"/>
            </a:solidFill>
            <a:round/>
            <a:headEnd/>
            <a:tailEnd type="triangle" w="med" len="med"/>
          </a:ln>
          <a:extLst>
            <a:ext uri="{909E8E84-426E-40DD-AFC4-6F175D3DCCD1}">
              <a14:hiddenFill xmlns:a14="http://schemas.microsoft.com/office/drawing/2010/main" xmlns="">
                <a:noFill/>
              </a14:hiddenFill>
            </a:ext>
          </a:extLst>
        </p:spPr>
      </p:cxnSp>
      <p:cxnSp>
        <p:nvCxnSpPr>
          <p:cNvPr id="29" name="Line 34"/>
          <p:cNvCxnSpPr>
            <a:cxnSpLocks noChangeShapeType="1"/>
          </p:cNvCxnSpPr>
          <p:nvPr/>
        </p:nvCxnSpPr>
        <p:spPr bwMode="auto">
          <a:xfrm>
            <a:off x="2859088" y="3670300"/>
            <a:ext cx="342900" cy="228600"/>
          </a:xfrm>
          <a:prstGeom prst="line">
            <a:avLst/>
          </a:prstGeom>
          <a:noFill/>
          <a:ln w="9525">
            <a:solidFill>
              <a:srgbClr val="000000"/>
            </a:solidFill>
            <a:round/>
            <a:headEnd/>
            <a:tailEnd type="triangle" w="med" len="med"/>
          </a:ln>
          <a:extLst>
            <a:ext uri="{909E8E84-426E-40DD-AFC4-6F175D3DCCD1}">
              <a14:hiddenFill xmlns:a14="http://schemas.microsoft.com/office/drawing/2010/main" xmlns="">
                <a:noFill/>
              </a14:hiddenFill>
            </a:ext>
          </a:extLst>
        </p:spPr>
      </p:cxnSp>
      <p:cxnSp>
        <p:nvCxnSpPr>
          <p:cNvPr id="30" name="Line 38"/>
          <p:cNvCxnSpPr>
            <a:cxnSpLocks noChangeShapeType="1"/>
          </p:cNvCxnSpPr>
          <p:nvPr/>
        </p:nvCxnSpPr>
        <p:spPr bwMode="auto">
          <a:xfrm>
            <a:off x="3087688" y="3441700"/>
            <a:ext cx="0" cy="342900"/>
          </a:xfrm>
          <a:prstGeom prst="line">
            <a:avLst/>
          </a:prstGeom>
          <a:noFill/>
          <a:ln w="9525">
            <a:solidFill>
              <a:srgbClr val="000000"/>
            </a:solidFill>
            <a:round/>
            <a:headEnd/>
            <a:tailEnd type="triangle" w="med" len="med"/>
          </a:ln>
          <a:extLst>
            <a:ext uri="{909E8E84-426E-40DD-AFC4-6F175D3DCCD1}">
              <a14:hiddenFill xmlns:a14="http://schemas.microsoft.com/office/drawing/2010/main" xmlns="">
                <a:noFill/>
              </a14:hiddenFill>
            </a:ext>
          </a:extLst>
        </p:spPr>
      </p:cxnSp>
      <p:cxnSp>
        <p:nvCxnSpPr>
          <p:cNvPr id="31" name="Line 30"/>
          <p:cNvCxnSpPr>
            <a:cxnSpLocks noChangeShapeType="1"/>
          </p:cNvCxnSpPr>
          <p:nvPr/>
        </p:nvCxnSpPr>
        <p:spPr bwMode="auto">
          <a:xfrm>
            <a:off x="5700395" y="12484100"/>
            <a:ext cx="457200" cy="0"/>
          </a:xfrm>
          <a:prstGeom prst="line">
            <a:avLst/>
          </a:prstGeom>
          <a:noFill/>
          <a:ln w="9525">
            <a:solidFill>
              <a:srgbClr val="000000"/>
            </a:solidFill>
            <a:round/>
            <a:headEnd/>
            <a:tailEnd type="triangle" w="med" len="med"/>
          </a:ln>
          <a:extLst>
            <a:ext uri="{909E8E84-426E-40DD-AFC4-6F175D3DCCD1}">
              <a14:hiddenFill xmlns:a14="http://schemas.microsoft.com/office/drawing/2010/main" xmlns="">
                <a:noFill/>
              </a14:hiddenFill>
            </a:ext>
          </a:extLst>
        </p:spPr>
      </p:cxnSp>
      <p:cxnSp>
        <p:nvCxnSpPr>
          <p:cNvPr id="32" name="Line 30"/>
          <p:cNvCxnSpPr>
            <a:cxnSpLocks noChangeShapeType="1"/>
          </p:cNvCxnSpPr>
          <p:nvPr/>
        </p:nvCxnSpPr>
        <p:spPr bwMode="auto">
          <a:xfrm>
            <a:off x="5852795" y="12636500"/>
            <a:ext cx="457200" cy="0"/>
          </a:xfrm>
          <a:prstGeom prst="line">
            <a:avLst/>
          </a:prstGeom>
          <a:noFill/>
          <a:ln w="9525">
            <a:solidFill>
              <a:srgbClr val="000000"/>
            </a:solidFill>
            <a:round/>
            <a:headEnd/>
            <a:tailEnd type="triangle" w="med" len="med"/>
          </a:ln>
          <a:extLst>
            <a:ext uri="{909E8E84-426E-40DD-AFC4-6F175D3DCCD1}">
              <a14:hiddenFill xmlns:a14="http://schemas.microsoft.com/office/drawing/2010/main" xmlns="">
                <a:noFill/>
              </a14:hiddenFill>
            </a:ext>
          </a:extLst>
        </p:spPr>
      </p:cxnSp>
      <p:cxnSp>
        <p:nvCxnSpPr>
          <p:cNvPr id="33" name="Line 30"/>
          <p:cNvCxnSpPr>
            <a:cxnSpLocks noChangeShapeType="1"/>
          </p:cNvCxnSpPr>
          <p:nvPr/>
        </p:nvCxnSpPr>
        <p:spPr bwMode="auto">
          <a:xfrm>
            <a:off x="6005195" y="12788900"/>
            <a:ext cx="457200" cy="0"/>
          </a:xfrm>
          <a:prstGeom prst="line">
            <a:avLst/>
          </a:prstGeom>
          <a:noFill/>
          <a:ln w="9525">
            <a:solidFill>
              <a:srgbClr val="000000"/>
            </a:solidFill>
            <a:round/>
            <a:headEnd/>
            <a:tailEnd type="triangle" w="med" len="med"/>
          </a:ln>
          <a:extLst>
            <a:ext uri="{909E8E84-426E-40DD-AFC4-6F175D3DCCD1}">
              <a14:hiddenFill xmlns:a14="http://schemas.microsoft.com/office/drawing/2010/main" xmlns="">
                <a:noFill/>
              </a14:hiddenFill>
            </a:ext>
          </a:extLst>
        </p:spPr>
      </p:cxnSp>
      <p:cxnSp>
        <p:nvCxnSpPr>
          <p:cNvPr id="34" name="Line 33"/>
          <p:cNvCxnSpPr>
            <a:cxnSpLocks noChangeShapeType="1"/>
          </p:cNvCxnSpPr>
          <p:nvPr/>
        </p:nvCxnSpPr>
        <p:spPr bwMode="auto">
          <a:xfrm>
            <a:off x="354467" y="3613150"/>
            <a:ext cx="914400" cy="0"/>
          </a:xfrm>
          <a:prstGeom prst="line">
            <a:avLst/>
          </a:prstGeom>
          <a:noFill/>
          <a:ln w="9525">
            <a:solidFill>
              <a:srgbClr val="000000"/>
            </a:solidFill>
            <a:round/>
            <a:headEnd/>
            <a:tailEnd type="triangle" w="med" len="med"/>
          </a:ln>
          <a:extLst>
            <a:ext uri="{909E8E84-426E-40DD-AFC4-6F175D3DCCD1}">
              <a14:hiddenFill xmlns:a14="http://schemas.microsoft.com/office/drawing/2010/main" xmlns="">
                <a:noFill/>
              </a14:hiddenFill>
            </a:ext>
          </a:extLst>
        </p:spPr>
      </p:cxnSp>
      <p:cxnSp>
        <p:nvCxnSpPr>
          <p:cNvPr id="35" name="Line 27"/>
          <p:cNvCxnSpPr>
            <a:cxnSpLocks noChangeShapeType="1"/>
          </p:cNvCxnSpPr>
          <p:nvPr/>
        </p:nvCxnSpPr>
        <p:spPr bwMode="auto">
          <a:xfrm flipV="1">
            <a:off x="2076450" y="3670300"/>
            <a:ext cx="457200" cy="114300"/>
          </a:xfrm>
          <a:prstGeom prst="line">
            <a:avLst/>
          </a:prstGeom>
          <a:noFill/>
          <a:ln w="9525">
            <a:solidFill>
              <a:srgbClr val="000000"/>
            </a:solidFill>
            <a:round/>
            <a:headEnd/>
            <a:tailEnd type="triangle" w="med" len="med"/>
          </a:ln>
          <a:extLst>
            <a:ext uri="{909E8E84-426E-40DD-AFC4-6F175D3DCCD1}">
              <a14:hiddenFill xmlns:a14="http://schemas.microsoft.com/office/drawing/2010/main" xmlns="">
                <a:noFill/>
              </a14:hiddenFill>
            </a:ext>
          </a:extLst>
        </p:spPr>
      </p:cxnSp>
      <p:cxnSp>
        <p:nvCxnSpPr>
          <p:cNvPr id="36" name="Line 28"/>
          <p:cNvCxnSpPr>
            <a:cxnSpLocks noChangeShapeType="1"/>
          </p:cNvCxnSpPr>
          <p:nvPr/>
        </p:nvCxnSpPr>
        <p:spPr bwMode="auto">
          <a:xfrm flipH="1">
            <a:off x="2430463" y="2534444"/>
            <a:ext cx="400049" cy="500855"/>
          </a:xfrm>
          <a:prstGeom prst="line">
            <a:avLst/>
          </a:prstGeom>
          <a:noFill/>
          <a:ln w="9525">
            <a:solidFill>
              <a:srgbClr val="000000"/>
            </a:solidFill>
            <a:round/>
            <a:headEnd/>
            <a:tailEnd type="triangle" w="med" len="med"/>
          </a:ln>
          <a:extLst>
            <a:ext uri="{909E8E84-426E-40DD-AFC4-6F175D3DCCD1}">
              <a14:hiddenFill xmlns:a14="http://schemas.microsoft.com/office/drawing/2010/main" xmlns="">
                <a:noFill/>
              </a14:hiddenFill>
            </a:ext>
          </a:extLst>
        </p:spPr>
      </p:cxnSp>
      <p:cxnSp>
        <p:nvCxnSpPr>
          <p:cNvPr id="37" name="Line 27"/>
          <p:cNvCxnSpPr>
            <a:cxnSpLocks noChangeShapeType="1"/>
          </p:cNvCxnSpPr>
          <p:nvPr/>
        </p:nvCxnSpPr>
        <p:spPr bwMode="auto">
          <a:xfrm flipV="1">
            <a:off x="369888" y="3629479"/>
            <a:ext cx="449262" cy="269421"/>
          </a:xfrm>
          <a:prstGeom prst="line">
            <a:avLst/>
          </a:prstGeom>
          <a:noFill/>
          <a:ln w="9525">
            <a:solidFill>
              <a:srgbClr val="000000"/>
            </a:solidFill>
            <a:round/>
            <a:headEnd/>
            <a:tailEnd type="triangle" w="med" len="med"/>
          </a:ln>
          <a:extLst>
            <a:ext uri="{909E8E84-426E-40DD-AFC4-6F175D3DCCD1}">
              <a14:hiddenFill xmlns:a14="http://schemas.microsoft.com/office/drawing/2010/main" xmlns="">
                <a:noFill/>
              </a14:hiddenFill>
            </a:ext>
          </a:extLst>
        </p:spPr>
      </p:cxnSp>
    </p:spTree>
    <p:extLst>
      <p:ext uri="{BB962C8B-B14F-4D97-AF65-F5344CB8AC3E}">
        <p14:creationId xmlns:p14="http://schemas.microsoft.com/office/powerpoint/2010/main" xmlns="" val="3629471994"/>
      </p:ext>
    </p:extLst>
  </p:cSld>
  <p:clrMapOvr>
    <a:masterClrMapping/>
  </p:clrMapOvr>
  <p:transition spd="slow">
    <p:fad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Obdélník 1"/>
          <p:cNvSpPr>
            <a:spLocks noChangeArrowheads="1"/>
          </p:cNvSpPr>
          <p:nvPr/>
        </p:nvSpPr>
        <p:spPr bwMode="auto">
          <a:xfrm>
            <a:off x="0" y="128588"/>
            <a:ext cx="9144000" cy="95410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p>
            <a:pPr algn="ctr" rtl="0"/>
            <a:r>
              <a:rPr lang="it-IT" b="1" i="0" u="none">
                <a:solidFill>
                  <a:srgbClr val="000090"/>
                </a:solidFill>
                <a:latin typeface="Arial"/>
                <a:cs typeface="Arial"/>
              </a:rPr>
              <a:t>Raccolta delle informazioni</a:t>
            </a:r>
          </a:p>
          <a:p>
            <a:pPr algn="ctr" rtl="0"/>
            <a:endParaRPr lang="it-IT" b="1" u="none" dirty="0">
              <a:solidFill>
                <a:srgbClr val="000090"/>
              </a:solidFill>
              <a:latin typeface="Arial"/>
              <a:cs typeface="Arial"/>
            </a:endParaRPr>
          </a:p>
        </p:txBody>
      </p:sp>
      <p:sp>
        <p:nvSpPr>
          <p:cNvPr id="3" name="Obdélník 1"/>
          <p:cNvSpPr>
            <a:spLocks noChangeArrowheads="1"/>
          </p:cNvSpPr>
          <p:nvPr/>
        </p:nvSpPr>
        <p:spPr bwMode="auto">
          <a:xfrm>
            <a:off x="539552" y="1268760"/>
            <a:ext cx="8352928" cy="4601260"/>
          </a:xfrm>
          <a:prstGeom prst="rect">
            <a:avLst/>
          </a:prstGeom>
          <a:noFill/>
          <a:ln>
            <a:noFill/>
          </a:ln>
          <a:extLst/>
        </p:spPr>
        <p:txBody>
          <a:bodyPr wrap="square">
            <a:spAutoFit/>
          </a:bodyPr>
          <a:lstStyle/>
          <a:p>
            <a:pPr algn="l" rtl="0"/>
            <a:r>
              <a:rPr lang="it-IT" sz="2400" b="1" i="0" u="none" dirty="0">
                <a:solidFill>
                  <a:srgbClr val="FF0000"/>
                </a:solidFill>
                <a:latin typeface="Arial"/>
                <a:cs typeface="Arial"/>
              </a:rPr>
              <a:t>Diagramma delle affinità</a:t>
            </a:r>
            <a:endParaRPr lang="it-IT" sz="2400" b="1" u="none" dirty="0" smtClean="0">
              <a:solidFill>
                <a:srgbClr val="000000"/>
              </a:solidFill>
              <a:latin typeface="Arial"/>
              <a:cs typeface="Arial"/>
            </a:endParaRPr>
          </a:p>
          <a:p>
            <a:pPr marL="457200" indent="-457200" algn="l" rtl="0">
              <a:buFont typeface="Wingdings" charset="2"/>
              <a:buChar char="ü"/>
            </a:pPr>
            <a:r>
              <a:rPr lang="it-IT" sz="2400" b="0" i="0" u="none" dirty="0">
                <a:latin typeface="Arial"/>
                <a:cs typeface="Arial"/>
              </a:rPr>
              <a:t>Strutturare le informazioni raccolte graficamente in gruppi logici sulla base delle loro affinità </a:t>
            </a:r>
          </a:p>
          <a:p>
            <a:pPr algn="l" rtl="0">
              <a:spcBef>
                <a:spcPts val="600"/>
              </a:spcBef>
            </a:pPr>
            <a:r>
              <a:rPr lang="it-IT" sz="2400" b="1" i="0" u="none" dirty="0">
                <a:latin typeface="Arial"/>
                <a:cs typeface="Arial"/>
              </a:rPr>
              <a:t>Processo per la creazione di un diagramma delle affinità:</a:t>
            </a:r>
          </a:p>
          <a:p>
            <a:pPr marL="514350" indent="-514350" algn="l" rtl="0">
              <a:buFont typeface="+mj-lt"/>
              <a:buAutoNum type="arabicPeriod"/>
            </a:pPr>
            <a:r>
              <a:rPr lang="it-IT" sz="2400" b="0" i="0" u="none" dirty="0">
                <a:solidFill>
                  <a:srgbClr val="0000FF"/>
                </a:solidFill>
                <a:latin typeface="Arial"/>
                <a:cs typeface="Arial"/>
              </a:rPr>
              <a:t>Definizione del problema</a:t>
            </a:r>
          </a:p>
          <a:p>
            <a:pPr marL="514350" indent="-514350" algn="l" rtl="0">
              <a:buFont typeface="+mj-lt"/>
              <a:buAutoNum type="arabicPeriod"/>
            </a:pPr>
            <a:r>
              <a:rPr lang="it-IT" sz="2400" b="0" i="0" u="none" dirty="0">
                <a:solidFill>
                  <a:srgbClr val="0000FF"/>
                </a:solidFill>
                <a:latin typeface="Arial"/>
                <a:cs typeface="Arial"/>
              </a:rPr>
              <a:t>Raccolta delle informazioni  </a:t>
            </a:r>
            <a:r>
              <a:rPr lang="it-IT" sz="2400" b="0" i="0" u="none" dirty="0">
                <a:latin typeface="Arial"/>
                <a:cs typeface="Arial"/>
              </a:rPr>
              <a:t>(ad es. con il brainstorming)</a:t>
            </a:r>
          </a:p>
          <a:p>
            <a:pPr marL="514350" indent="-514350" algn="l" rtl="0">
              <a:buFont typeface="+mj-lt"/>
              <a:buAutoNum type="arabicPeriod"/>
            </a:pPr>
            <a:r>
              <a:rPr lang="it-IT" sz="2400" b="0" i="0" u="none" dirty="0">
                <a:solidFill>
                  <a:srgbClr val="0000FF"/>
                </a:solidFill>
                <a:latin typeface="Arial"/>
                <a:cs typeface="Arial"/>
              </a:rPr>
              <a:t>Raggruppamento </a:t>
            </a:r>
            <a:r>
              <a:rPr lang="it-IT" sz="2400" b="0" i="0" u="none" dirty="0">
                <a:latin typeface="Arial"/>
                <a:cs typeface="Arial"/>
              </a:rPr>
              <a:t>(in genere 5 – 10 gruppi)</a:t>
            </a:r>
          </a:p>
          <a:p>
            <a:pPr marL="514350" indent="-514350" algn="l" rtl="0">
              <a:buFont typeface="+mj-lt"/>
              <a:buAutoNum type="arabicPeriod"/>
            </a:pPr>
            <a:r>
              <a:rPr lang="it-IT" sz="2400" b="0" i="0" u="none" dirty="0">
                <a:solidFill>
                  <a:srgbClr val="0000FF"/>
                </a:solidFill>
                <a:latin typeface="Arial"/>
                <a:cs typeface="Arial"/>
              </a:rPr>
              <a:t>Revisione:</a:t>
            </a:r>
            <a:r>
              <a:rPr lang="it-IT" sz="2400" b="0" i="0" u="none" dirty="0">
                <a:latin typeface="Arial"/>
                <a:cs typeface="Arial"/>
              </a:rPr>
              <a:t> I gruppi sono logici? Gli elementi sono collocati correttamente? Come possono essere completati? È stato scomposto tutto il problema? Cosa fare con gli elementi che non possono essere allocati?</a:t>
            </a:r>
            <a:endParaRPr lang="it-IT" sz="2400" u="none" dirty="0">
              <a:latin typeface="Arial"/>
              <a:cs typeface="Arial"/>
            </a:endParaRPr>
          </a:p>
        </p:txBody>
      </p:sp>
    </p:spTree>
    <p:extLst>
      <p:ext uri="{BB962C8B-B14F-4D97-AF65-F5344CB8AC3E}">
        <p14:creationId xmlns:p14="http://schemas.microsoft.com/office/powerpoint/2010/main" xmlns="" val="795862289"/>
      </p:ext>
    </p:extLst>
  </p:cSld>
  <p:clrMapOvr>
    <a:masterClrMapping/>
  </p:clrMapOvr>
  <p:transition spd="slow">
    <p:fad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Obdélník 1"/>
          <p:cNvSpPr>
            <a:spLocks noChangeArrowheads="1"/>
          </p:cNvSpPr>
          <p:nvPr/>
        </p:nvSpPr>
        <p:spPr bwMode="auto">
          <a:xfrm>
            <a:off x="0" y="404664"/>
            <a:ext cx="9144000" cy="52322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p>
            <a:pPr algn="ctr" rtl="0"/>
            <a:r>
              <a:rPr lang="it-IT" b="1" i="0" u="none">
                <a:solidFill>
                  <a:srgbClr val="000090"/>
                </a:solidFill>
                <a:latin typeface="Arial"/>
                <a:cs typeface="Arial"/>
              </a:rPr>
              <a:t>Raccolta delle informazioni</a:t>
            </a:r>
            <a:endParaRPr lang="it-IT" b="1" u="none" dirty="0">
              <a:solidFill>
                <a:srgbClr val="000090"/>
              </a:solidFill>
              <a:latin typeface="Arial"/>
              <a:cs typeface="Arial"/>
            </a:endParaRPr>
          </a:p>
        </p:txBody>
      </p:sp>
      <p:sp>
        <p:nvSpPr>
          <p:cNvPr id="3" name="Obdélník 1"/>
          <p:cNvSpPr>
            <a:spLocks noChangeArrowheads="1"/>
          </p:cNvSpPr>
          <p:nvPr/>
        </p:nvSpPr>
        <p:spPr bwMode="auto">
          <a:xfrm>
            <a:off x="539552" y="764704"/>
            <a:ext cx="8295821" cy="6950620"/>
          </a:xfrm>
          <a:prstGeom prst="rect">
            <a:avLst/>
          </a:prstGeom>
          <a:noFill/>
          <a:ln>
            <a:noFill/>
          </a:ln>
          <a:extLst/>
        </p:spPr>
        <p:txBody>
          <a:bodyPr wrap="square">
            <a:spAutoFit/>
          </a:bodyPr>
          <a:lstStyle/>
          <a:p>
            <a:pPr algn="l" rtl="0">
              <a:lnSpc>
                <a:spcPct val="150000"/>
              </a:lnSpc>
            </a:pPr>
            <a:r>
              <a:rPr lang="it-IT" sz="2400" b="1" i="0" u="none" dirty="0">
                <a:solidFill>
                  <a:srgbClr val="FF0000"/>
                </a:solidFill>
                <a:latin typeface="Arial"/>
                <a:cs typeface="Arial"/>
              </a:rPr>
              <a:t>Mappa concettuale</a:t>
            </a:r>
          </a:p>
          <a:p>
            <a:pPr algn="l" rtl="0"/>
            <a:r>
              <a:rPr lang="it-IT" sz="2400" b="0" i="0" u="none" dirty="0">
                <a:latin typeface="Arial"/>
                <a:cs typeface="Arial"/>
              </a:rPr>
              <a:t>Forma grafica - i dati sono immagazzinati in una memoria sotto forma di “cluster”</a:t>
            </a:r>
          </a:p>
          <a:p>
            <a:pPr algn="l" rtl="0">
              <a:lnSpc>
                <a:spcPct val="150000"/>
              </a:lnSpc>
            </a:pPr>
            <a:r>
              <a:rPr lang="it-IT" sz="2400" b="0" i="0" u="none" dirty="0">
                <a:latin typeface="Arial"/>
                <a:cs typeface="Arial"/>
              </a:rPr>
              <a:t>Vantaggi della mappa concettuale:</a:t>
            </a:r>
          </a:p>
          <a:p>
            <a:pPr marL="457200" lvl="0" indent="-457200" algn="l" rtl="0">
              <a:buFont typeface="Wingdings" charset="2"/>
              <a:buChar char="ü"/>
            </a:pPr>
            <a:r>
              <a:rPr lang="it-IT" sz="2400" b="0" i="0" u="none" dirty="0">
                <a:latin typeface="Arial"/>
                <a:cs typeface="Arial"/>
              </a:rPr>
              <a:t>Prospettiva complessa</a:t>
            </a:r>
          </a:p>
          <a:p>
            <a:pPr marL="457200" lvl="0" indent="-457200" algn="l" rtl="0">
              <a:buFont typeface="Wingdings" charset="2"/>
              <a:buChar char="ü"/>
            </a:pPr>
            <a:r>
              <a:rPr lang="it-IT" sz="2400" b="0" i="0" u="none" dirty="0">
                <a:latin typeface="Arial"/>
                <a:cs typeface="Arial"/>
              </a:rPr>
              <a:t>Sviluppo della creatività</a:t>
            </a:r>
          </a:p>
          <a:p>
            <a:pPr marL="457200" lvl="0" indent="-457200" algn="l" rtl="0">
              <a:buFont typeface="Wingdings" charset="2"/>
              <a:buChar char="ü"/>
            </a:pPr>
            <a:r>
              <a:rPr lang="it-IT" sz="2400" b="0" i="0" u="none" dirty="0">
                <a:latin typeface="Arial"/>
                <a:cs typeface="Arial"/>
              </a:rPr>
              <a:t>Maggior numero di idee (in genere in poco tempo)</a:t>
            </a:r>
          </a:p>
          <a:p>
            <a:pPr marL="457200" indent="-457200" algn="l" rtl="0">
              <a:buFont typeface="Wingdings" charset="2"/>
              <a:buChar char="ü"/>
            </a:pPr>
            <a:r>
              <a:rPr lang="it-IT" sz="2400" b="0" i="0" u="none" dirty="0">
                <a:latin typeface="Arial"/>
                <a:cs typeface="Arial"/>
              </a:rPr>
              <a:t>Possibilità di tracciare le correlazioni </a:t>
            </a:r>
          </a:p>
          <a:p>
            <a:pPr marL="457200" indent="-457200" algn="l" rtl="0">
              <a:buFont typeface="Wingdings" charset="2"/>
              <a:buChar char="ü"/>
            </a:pPr>
            <a:r>
              <a:rPr lang="it-IT" sz="2400" b="0" i="0" u="none" dirty="0">
                <a:latin typeface="Arial"/>
                <a:cs typeface="Arial"/>
              </a:rPr>
              <a:t>Armonia con il nostro pensiero naturale </a:t>
            </a:r>
          </a:p>
          <a:p>
            <a:pPr marL="457200" lvl="0" indent="-457200" algn="l" rtl="0">
              <a:buFont typeface="Wingdings" charset="2"/>
              <a:buChar char="ü"/>
            </a:pPr>
            <a:r>
              <a:rPr lang="it-IT" sz="2400" b="0" i="0" u="none" dirty="0">
                <a:latin typeface="Arial"/>
                <a:cs typeface="Arial"/>
              </a:rPr>
              <a:t>Definizione del pensiero e delle procedure di creazione</a:t>
            </a:r>
          </a:p>
          <a:p>
            <a:pPr marL="457200" indent="-457200" algn="l" rtl="0">
              <a:buFont typeface="Wingdings" charset="2"/>
              <a:buChar char="ü"/>
            </a:pPr>
            <a:r>
              <a:rPr lang="it-IT" sz="2400" b="0" i="0" u="none" dirty="0">
                <a:latin typeface="Arial"/>
                <a:cs typeface="Arial"/>
              </a:rPr>
              <a:t>Un gran numero di dati e informazioni in un unico posto</a:t>
            </a:r>
          </a:p>
          <a:p>
            <a:pPr marL="457200" indent="-457200" algn="l" rtl="0">
              <a:buFont typeface="Wingdings" charset="2"/>
              <a:buChar char="ü"/>
            </a:pPr>
            <a:r>
              <a:rPr lang="it-IT" sz="2400" b="0" i="0" u="none" dirty="0">
                <a:latin typeface="Arial"/>
                <a:cs typeface="Arial"/>
              </a:rPr>
              <a:t>La nostra mente </a:t>
            </a:r>
            <a:r>
              <a:rPr lang="it-IT" sz="2400" b="0" i="0" u="none" dirty="0" smtClean="0">
                <a:latin typeface="Arial"/>
                <a:cs typeface="Arial"/>
              </a:rPr>
              <a:t>ricorda </a:t>
            </a:r>
            <a:r>
              <a:rPr lang="it-IT" sz="2400" b="0" i="0" u="none" dirty="0">
                <a:latin typeface="Arial"/>
                <a:cs typeface="Arial"/>
              </a:rPr>
              <a:t>le parole chiave e le immagini piuttosto che le frasi</a:t>
            </a:r>
            <a:endParaRPr lang="it-IT" sz="2400" u="none" dirty="0" smtClean="0">
              <a:effectLst/>
              <a:latin typeface="Arial"/>
              <a:cs typeface="Arial"/>
            </a:endParaRPr>
          </a:p>
          <a:p>
            <a:endParaRPr lang="it-IT" sz="2800" dirty="0" smtClean="0"/>
          </a:p>
          <a:p>
            <a:pPr algn="l" rtl="0">
              <a:lnSpc>
                <a:spcPct val="150000"/>
              </a:lnSpc>
            </a:pPr>
            <a:endParaRPr lang="it-IT" sz="2800" dirty="0"/>
          </a:p>
          <a:p>
            <a:pPr algn="l" rtl="0">
              <a:lnSpc>
                <a:spcPct val="150000"/>
              </a:lnSpc>
            </a:pPr>
            <a:endParaRPr lang="it-IT" sz="2800" b="1" dirty="0">
              <a:solidFill>
                <a:srgbClr val="FF0000"/>
              </a:solidFill>
            </a:endParaRPr>
          </a:p>
        </p:txBody>
      </p:sp>
    </p:spTree>
    <p:extLst>
      <p:ext uri="{BB962C8B-B14F-4D97-AF65-F5344CB8AC3E}">
        <p14:creationId xmlns:p14="http://schemas.microsoft.com/office/powerpoint/2010/main" xmlns="" val="3080377850"/>
      </p:ext>
    </p:extLst>
  </p:cSld>
  <p:clrMapOvr>
    <a:masterClrMapping/>
  </p:clrMapOvr>
  <p:transition spd="slow">
    <p:fad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2721429" y="1560286"/>
            <a:ext cx="1270000" cy="671285"/>
          </a:xfrm>
          <a:prstGeom prst="roundRect">
            <a:avLst/>
          </a:prstGeom>
          <a:solidFill>
            <a:srgbClr val="0000FF"/>
          </a:solidFill>
        </p:spPr>
        <p:style>
          <a:lnRef idx="1">
            <a:schemeClr val="accent1"/>
          </a:lnRef>
          <a:fillRef idx="3">
            <a:schemeClr val="accent1"/>
          </a:fillRef>
          <a:effectRef idx="2">
            <a:schemeClr val="accent1"/>
          </a:effectRef>
          <a:fontRef idx="minor">
            <a:schemeClr val="lt1"/>
          </a:fontRef>
        </p:style>
        <p:txBody>
          <a:bodyPr rtlCol="0" anchor="ctr"/>
          <a:lstStyle/>
          <a:p>
            <a:pPr algn="ctr" rtl="0"/>
            <a:endParaRPr lang="it-IT"/>
          </a:p>
        </p:txBody>
      </p:sp>
      <p:sp>
        <p:nvSpPr>
          <p:cNvPr id="6" name="Rectangle 5"/>
          <p:cNvSpPr/>
          <p:nvPr/>
        </p:nvSpPr>
        <p:spPr>
          <a:xfrm>
            <a:off x="2721429" y="1560286"/>
            <a:ext cx="1270000" cy="671285"/>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rtl="0"/>
            <a:endParaRPr lang="it-IT"/>
          </a:p>
        </p:txBody>
      </p:sp>
      <p:pic>
        <p:nvPicPr>
          <p:cNvPr id="5" name="Picture 4"/>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755576" y="980728"/>
            <a:ext cx="7842324" cy="4752528"/>
          </a:xfrm>
          <a:prstGeom prst="rect">
            <a:avLst/>
          </a:prstGeom>
          <a:noFill/>
          <a:ln>
            <a:noFill/>
          </a:ln>
        </p:spPr>
      </p:pic>
      <p:sp>
        <p:nvSpPr>
          <p:cNvPr id="3" name="TextBox 2"/>
          <p:cNvSpPr txBox="1"/>
          <p:nvPr/>
        </p:nvSpPr>
        <p:spPr>
          <a:xfrm>
            <a:off x="2051720" y="404664"/>
            <a:ext cx="6120680" cy="954107"/>
          </a:xfrm>
          <a:prstGeom prst="rect">
            <a:avLst/>
          </a:prstGeom>
          <a:noFill/>
        </p:spPr>
        <p:txBody>
          <a:bodyPr wrap="square" rtlCol="0">
            <a:spAutoFit/>
          </a:bodyPr>
          <a:lstStyle/>
          <a:p>
            <a:pPr algn="l" rtl="0"/>
            <a:r>
              <a:rPr lang="it-IT" b="1" i="0" u="none">
                <a:solidFill>
                  <a:srgbClr val="000090"/>
                </a:solidFill>
                <a:latin typeface="Arial"/>
                <a:cs typeface="Arial"/>
              </a:rPr>
              <a:t>Processo di problem-solving</a:t>
            </a:r>
          </a:p>
          <a:p>
            <a:endParaRPr lang="it-IT" dirty="0"/>
          </a:p>
        </p:txBody>
      </p:sp>
    </p:spTree>
    <p:extLst>
      <p:ext uri="{BB962C8B-B14F-4D97-AF65-F5344CB8AC3E}">
        <p14:creationId xmlns:p14="http://schemas.microsoft.com/office/powerpoint/2010/main" xmlns="" val="240939504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Obdélník 1"/>
          <p:cNvSpPr>
            <a:spLocks noChangeArrowheads="1"/>
          </p:cNvSpPr>
          <p:nvPr/>
        </p:nvSpPr>
        <p:spPr bwMode="auto">
          <a:xfrm>
            <a:off x="0" y="128588"/>
            <a:ext cx="9144000" cy="52322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p>
            <a:pPr algn="ctr" rtl="0"/>
            <a:r>
              <a:rPr lang="it-IT" b="1" i="0" u="none">
                <a:solidFill>
                  <a:srgbClr val="000090"/>
                </a:solidFill>
                <a:latin typeface="Arial"/>
                <a:cs typeface="Arial"/>
              </a:rPr>
              <a:t>Suggerire delle soluzioni</a:t>
            </a:r>
            <a:endParaRPr lang="it-IT" b="1" u="none" dirty="0">
              <a:solidFill>
                <a:srgbClr val="000090"/>
              </a:solidFill>
              <a:latin typeface="Arial"/>
              <a:cs typeface="Arial"/>
            </a:endParaRPr>
          </a:p>
        </p:txBody>
      </p:sp>
      <p:sp>
        <p:nvSpPr>
          <p:cNvPr id="3" name="Obdélník 1"/>
          <p:cNvSpPr>
            <a:spLocks noChangeArrowheads="1"/>
          </p:cNvSpPr>
          <p:nvPr/>
        </p:nvSpPr>
        <p:spPr bwMode="auto">
          <a:xfrm>
            <a:off x="683568" y="1340768"/>
            <a:ext cx="7848600" cy="3077766"/>
          </a:xfrm>
          <a:prstGeom prst="rect">
            <a:avLst/>
          </a:prstGeom>
          <a:noFill/>
          <a:ln>
            <a:noFill/>
          </a:ln>
          <a:extLst/>
        </p:spPr>
        <p:txBody>
          <a:bodyPr>
            <a:spAutoFit/>
          </a:bodyPr>
          <a:lstStyle/>
          <a:p>
            <a:pPr algn="l" rtl="0">
              <a:lnSpc>
                <a:spcPct val="150000"/>
              </a:lnSpc>
            </a:pPr>
            <a:r>
              <a:rPr lang="it-IT" b="1" i="0" u="none">
                <a:latin typeface="Arial"/>
                <a:cs typeface="Arial"/>
              </a:rPr>
              <a:t>Il vostro compito:</a:t>
            </a:r>
          </a:p>
          <a:p>
            <a:pPr marL="742950" indent="-742950" algn="l" rtl="0">
              <a:spcBef>
                <a:spcPts val="1200"/>
              </a:spcBef>
              <a:spcAft>
                <a:spcPts val="600"/>
              </a:spcAft>
              <a:buFont typeface="+mj-lt"/>
              <a:buAutoNum type="arabicPeriod"/>
            </a:pPr>
            <a:r>
              <a:rPr lang="it-IT" b="0" i="0" u="none">
                <a:latin typeface="Arial"/>
                <a:cs typeface="Arial"/>
              </a:rPr>
              <a:t>Descrivete in dettaglio un’idea.</a:t>
            </a:r>
          </a:p>
          <a:p>
            <a:pPr marL="742950" indent="-742950" algn="l" rtl="0">
              <a:spcBef>
                <a:spcPts val="1200"/>
              </a:spcBef>
              <a:spcAft>
                <a:spcPts val="600"/>
              </a:spcAft>
              <a:buFont typeface="+mj-lt"/>
              <a:buAutoNum type="arabicPeriod"/>
            </a:pPr>
            <a:r>
              <a:rPr lang="it-IT" b="0" i="0" u="none">
                <a:latin typeface="Arial"/>
                <a:cs typeface="Arial"/>
              </a:rPr>
              <a:t>Utilizzate la tecnica Scamper per individuare le possibili innovazioni della vostra idea. </a:t>
            </a:r>
          </a:p>
          <a:p>
            <a:pPr marL="742950" indent="-742950" algn="l" rtl="0">
              <a:spcBef>
                <a:spcPts val="1200"/>
              </a:spcBef>
              <a:spcAft>
                <a:spcPts val="600"/>
              </a:spcAft>
              <a:buFont typeface="+mj-lt"/>
              <a:buAutoNum type="arabicPeriod"/>
            </a:pPr>
            <a:r>
              <a:rPr lang="it-IT" b="0" i="0" u="none">
                <a:latin typeface="Arial"/>
                <a:cs typeface="Arial"/>
              </a:rPr>
              <a:t>Rivedete la definizione iniziale.</a:t>
            </a:r>
            <a:endParaRPr lang="it-IT" u="none" dirty="0">
              <a:latin typeface="Arial"/>
              <a:cs typeface="Arial"/>
            </a:endParaRPr>
          </a:p>
        </p:txBody>
      </p:sp>
    </p:spTree>
    <p:extLst>
      <p:ext uri="{BB962C8B-B14F-4D97-AF65-F5344CB8AC3E}">
        <p14:creationId xmlns:p14="http://schemas.microsoft.com/office/powerpoint/2010/main" xmlns="" val="361851620"/>
      </p:ext>
    </p:extLst>
  </p:cSld>
  <p:clrMapOvr>
    <a:masterClrMapping/>
  </p:clrMapOvr>
  <p:transition spd="slow">
    <p:fad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Obdélník 1"/>
          <p:cNvSpPr>
            <a:spLocks noChangeArrowheads="1"/>
          </p:cNvSpPr>
          <p:nvPr/>
        </p:nvSpPr>
        <p:spPr bwMode="auto">
          <a:xfrm>
            <a:off x="0" y="128588"/>
            <a:ext cx="9144000" cy="52322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p>
            <a:pPr algn="ctr" rtl="0"/>
            <a:r>
              <a:rPr lang="it-IT" b="1" i="0" u="none">
                <a:solidFill>
                  <a:srgbClr val="000090"/>
                </a:solidFill>
                <a:latin typeface="Arial"/>
                <a:cs typeface="Arial"/>
              </a:rPr>
              <a:t>Suggerire delle soluzioni</a:t>
            </a:r>
            <a:endParaRPr lang="it-IT" b="1" u="none" dirty="0">
              <a:solidFill>
                <a:srgbClr val="000090"/>
              </a:solidFill>
              <a:latin typeface="Arial"/>
              <a:cs typeface="Arial"/>
            </a:endParaRPr>
          </a:p>
        </p:txBody>
      </p:sp>
      <p:sp>
        <p:nvSpPr>
          <p:cNvPr id="35843" name="Obdélník 1"/>
          <p:cNvSpPr>
            <a:spLocks noChangeArrowheads="1"/>
          </p:cNvSpPr>
          <p:nvPr/>
        </p:nvSpPr>
        <p:spPr bwMode="auto">
          <a:xfrm>
            <a:off x="539750" y="908050"/>
            <a:ext cx="7848600" cy="70275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p>
            <a:pPr algn="l" rtl="0">
              <a:lnSpc>
                <a:spcPct val="150000"/>
              </a:lnSpc>
            </a:pPr>
            <a:r>
              <a:rPr lang="it-IT" sz="2800" b="1" i="0" u="none">
                <a:solidFill>
                  <a:srgbClr val="FF0000"/>
                </a:solidFill>
                <a:latin typeface="Arial"/>
                <a:cs typeface="Arial"/>
              </a:rPr>
              <a:t>SCAMPER</a:t>
            </a:r>
            <a:r>
              <a:rPr lang="it-IT" sz="2800" b="1" i="0" u="none">
                <a:solidFill>
                  <a:srgbClr val="000000"/>
                </a:solidFill>
                <a:latin typeface="Arial"/>
                <a:cs typeface="Arial"/>
              </a:rPr>
              <a:t>:</a:t>
            </a:r>
            <a:endParaRPr lang="it-IT" sz="2800" b="1" u="none" dirty="0">
              <a:solidFill>
                <a:srgbClr val="000000"/>
              </a:solidFill>
              <a:latin typeface="Arial"/>
              <a:cs typeface="Arial"/>
            </a:endParaRPr>
          </a:p>
        </p:txBody>
      </p:sp>
      <p:graphicFrame>
        <p:nvGraphicFramePr>
          <p:cNvPr id="2" name="Tabulka 1"/>
          <p:cNvGraphicFramePr>
            <a:graphicFrameLocks noGrp="1"/>
          </p:cNvGraphicFramePr>
          <p:nvPr>
            <p:extLst>
              <p:ext uri="{D42A27DB-BD31-4B8C-83A1-F6EECF244321}">
                <p14:modId xmlns:p14="http://schemas.microsoft.com/office/powerpoint/2010/main" xmlns="" val="33019294"/>
              </p:ext>
            </p:extLst>
          </p:nvPr>
        </p:nvGraphicFramePr>
        <p:xfrm>
          <a:off x="684213" y="1770063"/>
          <a:ext cx="7704137" cy="3932238"/>
        </p:xfrm>
        <a:graphic>
          <a:graphicData uri="http://schemas.openxmlformats.org/drawingml/2006/table">
            <a:tbl>
              <a:tblPr/>
              <a:tblGrid>
                <a:gridCol w="511175"/>
                <a:gridCol w="2647950"/>
                <a:gridCol w="4545012"/>
              </a:tblGrid>
              <a:tr h="304800">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it-IT" sz="2000" b="1" i="0" u="none" strike="noStrike" cap="none" normalizeH="0" baseline="0">
                          <a:ln>
                            <a:noFill/>
                          </a:ln>
                          <a:solidFill>
                            <a:srgbClr val="FFFFFF"/>
                          </a:solidFill>
                          <a:effectLst/>
                          <a:latin typeface="Calibri" charset="0"/>
                          <a:ea typeface="ＭＳ Ｐゴシック" charset="0"/>
                          <a:cs typeface="Arial" charset="0"/>
                        </a:rPr>
                        <a:t>S</a:t>
                      </a:r>
                      <a:endParaRPr kumimoji="0" lang="it-IT" sz="2000" b="1" i="0" u="none" strike="noStrike" cap="none" normalizeH="0" baseline="0">
                        <a:ln>
                          <a:noFill/>
                        </a:ln>
                        <a:solidFill>
                          <a:srgbClr val="FFFFFF"/>
                        </a:solidFill>
                        <a:effectLst/>
                        <a:latin typeface="Times New Roman" charset="0"/>
                        <a:ea typeface="ＭＳ Ｐゴシック" charset="0"/>
                        <a:cs typeface="Times New Roman" charset="0"/>
                      </a:endParaRPr>
                    </a:p>
                  </a:txBody>
                  <a:tcPr marL="68574" marR="68574"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it-IT" sz="2000" b="1" i="0" u="none" strike="noStrike" cap="none" normalizeH="0" baseline="0">
                          <a:ln>
                            <a:noFill/>
                          </a:ln>
                          <a:solidFill>
                            <a:srgbClr val="FFFFFF"/>
                          </a:solidFill>
                          <a:effectLst/>
                          <a:latin typeface="Calibri" charset="0"/>
                          <a:ea typeface="ＭＳ Ｐゴシック" charset="0"/>
                          <a:cs typeface="Arial" charset="0"/>
                        </a:rPr>
                        <a:t>sostituire</a:t>
                      </a:r>
                      <a:endParaRPr kumimoji="0" lang="it-IT" sz="2000" b="1" i="0" u="none" strike="noStrike" cap="none" normalizeH="0" baseline="0" dirty="0">
                        <a:ln>
                          <a:noFill/>
                        </a:ln>
                        <a:solidFill>
                          <a:srgbClr val="FFFFFF"/>
                        </a:solidFill>
                        <a:effectLst/>
                        <a:latin typeface="Times New Roman" charset="0"/>
                        <a:ea typeface="ＭＳ Ｐゴシック" charset="0"/>
                        <a:cs typeface="Times New Roman" charset="0"/>
                      </a:endParaRPr>
                    </a:p>
                  </a:txBody>
                  <a:tcPr marL="68574" marR="68574"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it-IT" sz="2000" b="1" i="0" u="none" strike="noStrike" cap="none" normalizeH="0" baseline="0">
                          <a:ln>
                            <a:noFill/>
                          </a:ln>
                          <a:solidFill>
                            <a:srgbClr val="FFFFFF"/>
                          </a:solidFill>
                          <a:effectLst/>
                          <a:latin typeface="Calibri" charset="0"/>
                          <a:ea typeface="ＭＳ Ｐゴシック" charset="0"/>
                          <a:cs typeface="Arial" charset="0"/>
                        </a:rPr>
                        <a:t>componenti, materiali, persone</a:t>
                      </a:r>
                      <a:endParaRPr kumimoji="0" lang="it-IT" sz="2000" b="1" i="0" u="none" strike="noStrike" cap="none" normalizeH="0" baseline="0" noProof="0">
                        <a:ln>
                          <a:noFill/>
                        </a:ln>
                        <a:solidFill>
                          <a:srgbClr val="FFFFFF"/>
                        </a:solidFill>
                        <a:effectLst/>
                        <a:latin typeface="Times New Roman" charset="0"/>
                        <a:ea typeface="ＭＳ Ｐゴシック" charset="0"/>
                        <a:cs typeface="Times New Roman" charset="0"/>
                      </a:endParaRPr>
                    </a:p>
                  </a:txBody>
                  <a:tcPr marL="68574" marR="68574"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609600">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it-IT" sz="2000" b="1" i="0" u="none" strike="noStrike" cap="none" normalizeH="0" baseline="0">
                          <a:ln>
                            <a:noFill/>
                          </a:ln>
                          <a:solidFill>
                            <a:srgbClr val="FFFFFF"/>
                          </a:solidFill>
                          <a:effectLst/>
                          <a:latin typeface="Calibri" charset="0"/>
                          <a:ea typeface="ＭＳ Ｐゴシック" charset="0"/>
                          <a:cs typeface="Arial" charset="0"/>
                        </a:rPr>
                        <a:t>C</a:t>
                      </a:r>
                      <a:endParaRPr kumimoji="0" lang="it-IT" sz="2000" b="1" i="0" u="none" strike="noStrike" cap="none" normalizeH="0" baseline="0">
                        <a:ln>
                          <a:noFill/>
                        </a:ln>
                        <a:solidFill>
                          <a:srgbClr val="FFFFFF"/>
                        </a:solidFill>
                        <a:effectLst/>
                        <a:latin typeface="Times New Roman" charset="0"/>
                        <a:ea typeface="ＭＳ Ｐゴシック" charset="0"/>
                        <a:cs typeface="Times New Roman" charset="0"/>
                      </a:endParaRPr>
                    </a:p>
                  </a:txBody>
                  <a:tcPr marL="68574" marR="68574"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it-IT" sz="2000" b="0" i="0" u="none" strike="noStrike" cap="none" normalizeH="0" baseline="0">
                          <a:ln>
                            <a:noFill/>
                          </a:ln>
                          <a:solidFill>
                            <a:srgbClr val="000000"/>
                          </a:solidFill>
                          <a:effectLst/>
                          <a:latin typeface="Calibri" charset="0"/>
                          <a:ea typeface="ＭＳ Ｐゴシック" charset="0"/>
                          <a:cs typeface="Arial" charset="0"/>
                        </a:rPr>
                        <a:t>combinare</a:t>
                      </a:r>
                      <a:endParaRPr kumimoji="0" lang="it-IT" sz="2000" b="0" i="0" u="none" strike="noStrike" cap="none" normalizeH="0" baseline="0">
                        <a:ln>
                          <a:noFill/>
                        </a:ln>
                        <a:solidFill>
                          <a:srgbClr val="000000"/>
                        </a:solidFill>
                        <a:effectLst/>
                        <a:latin typeface="Times New Roman" charset="0"/>
                        <a:ea typeface="ＭＳ Ｐゴシック" charset="0"/>
                        <a:cs typeface="Times New Roman" charset="0"/>
                      </a:endParaRPr>
                    </a:p>
                  </a:txBody>
                  <a:tcPr marL="68574" marR="68574"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sz="2000" b="1" i="0" u="none" strike="noStrike" cap="none" normalizeH="0" baseline="0">
                          <a:ln>
                            <a:noFill/>
                          </a:ln>
                          <a:solidFill>
                            <a:srgbClr val="FFFFFF"/>
                          </a:solidFill>
                          <a:effectLst/>
                          <a:latin typeface="Calibri" charset="0"/>
                          <a:ea typeface="ＭＳ Ｐゴシック" charset="0"/>
                          <a:cs typeface="Arial" charset="0"/>
                        </a:rPr>
                        <a:t>aggregare, unire, integrare</a:t>
                      </a:r>
                      <a:endParaRPr kumimoji="0" lang="it-IT" sz="2000" b="1" i="0" u="none" strike="noStrike" cap="none" normalizeH="0" baseline="0" noProof="0">
                        <a:ln>
                          <a:noFill/>
                        </a:ln>
                        <a:solidFill>
                          <a:srgbClr val="FFFFFF"/>
                        </a:solidFill>
                        <a:effectLst/>
                        <a:latin typeface="Times New Roman" charset="0"/>
                        <a:ea typeface="ＭＳ Ｐゴシック" charset="0"/>
                        <a:cs typeface="Times New Roman" charset="0"/>
                      </a:endParaRPr>
                    </a:p>
                  </a:txBody>
                  <a:tcPr marL="68574" marR="68574"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r>
              <a:tr h="609600">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it-IT" sz="2000" b="1" i="0" u="none" strike="noStrike" cap="none" normalizeH="0" baseline="0">
                          <a:ln>
                            <a:noFill/>
                          </a:ln>
                          <a:solidFill>
                            <a:srgbClr val="FFFFFF"/>
                          </a:solidFill>
                          <a:effectLst/>
                          <a:latin typeface="Calibri" charset="0"/>
                          <a:ea typeface="ＭＳ Ｐゴシック" charset="0"/>
                          <a:cs typeface="Arial" charset="0"/>
                        </a:rPr>
                        <a:t>A</a:t>
                      </a:r>
                      <a:endParaRPr kumimoji="0" lang="it-IT" sz="2000" b="1" i="0" u="none" strike="noStrike" cap="none" normalizeH="0" baseline="0">
                        <a:ln>
                          <a:noFill/>
                        </a:ln>
                        <a:solidFill>
                          <a:srgbClr val="FFFFFF"/>
                        </a:solidFill>
                        <a:effectLst/>
                        <a:latin typeface="Times New Roman" charset="0"/>
                        <a:ea typeface="ＭＳ Ｐゴシック" charset="0"/>
                        <a:cs typeface="Times New Roman" charset="0"/>
                      </a:endParaRPr>
                    </a:p>
                  </a:txBody>
                  <a:tcPr marL="68574" marR="68574"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it-IT" sz="2000" b="0" i="0" u="none" strike="noStrike" cap="none" normalizeH="0" baseline="0">
                          <a:ln>
                            <a:noFill/>
                          </a:ln>
                          <a:solidFill>
                            <a:srgbClr val="000000"/>
                          </a:solidFill>
                          <a:effectLst/>
                          <a:latin typeface="Calibri" charset="0"/>
                          <a:ea typeface="ＭＳ Ｐゴシック" charset="0"/>
                          <a:cs typeface="Arial" charset="0"/>
                        </a:rPr>
                        <a:t>adattare</a:t>
                      </a:r>
                      <a:endParaRPr kumimoji="0" lang="it-IT" sz="2000" b="0" i="0" u="none" strike="noStrike" cap="none" normalizeH="0" baseline="0">
                        <a:ln>
                          <a:noFill/>
                        </a:ln>
                        <a:solidFill>
                          <a:srgbClr val="000000"/>
                        </a:solidFill>
                        <a:effectLst/>
                        <a:latin typeface="Times New Roman" charset="0"/>
                        <a:ea typeface="ＭＳ Ｐゴシック" charset="0"/>
                        <a:cs typeface="Times New Roman" charset="0"/>
                      </a:endParaRPr>
                    </a:p>
                  </a:txBody>
                  <a:tcPr marL="68574" marR="68574"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sz="2000" b="1" i="0" u="none" strike="noStrike" cap="none" normalizeH="0" baseline="0">
                          <a:ln>
                            <a:noFill/>
                          </a:ln>
                          <a:solidFill>
                            <a:srgbClr val="FFFFFF"/>
                          </a:solidFill>
                          <a:effectLst/>
                          <a:latin typeface="Calibri" charset="0"/>
                          <a:ea typeface="ＭＳ Ｐゴシック" charset="0"/>
                          <a:cs typeface="Arial" charset="0"/>
                        </a:rPr>
                        <a:t>sostituire, cambiare funzione, utilizzare altre componenti</a:t>
                      </a:r>
                      <a:endParaRPr kumimoji="0" lang="it-IT" sz="2000" b="1" i="0" u="none" strike="noStrike" cap="none" normalizeH="0" baseline="0" noProof="0">
                        <a:ln>
                          <a:noFill/>
                        </a:ln>
                        <a:solidFill>
                          <a:srgbClr val="FFFFFF"/>
                        </a:solidFill>
                        <a:effectLst/>
                        <a:latin typeface="Times New Roman" charset="0"/>
                        <a:ea typeface="ＭＳ Ｐゴシック" charset="0"/>
                        <a:cs typeface="Times New Roman" charset="0"/>
                      </a:endParaRPr>
                    </a:p>
                  </a:txBody>
                  <a:tcPr marL="68574" marR="68574"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r>
              <a:tr h="609600">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it-IT" sz="2000" b="1" i="0" u="none" strike="noStrike" cap="none" normalizeH="0" baseline="0">
                          <a:ln>
                            <a:noFill/>
                          </a:ln>
                          <a:solidFill>
                            <a:srgbClr val="FFFFFF"/>
                          </a:solidFill>
                          <a:effectLst/>
                          <a:latin typeface="Calibri" charset="0"/>
                          <a:ea typeface="ＭＳ Ｐゴシック" charset="0"/>
                          <a:cs typeface="Arial" charset="0"/>
                        </a:rPr>
                        <a:t>M</a:t>
                      </a:r>
                      <a:endParaRPr kumimoji="0" lang="it-IT" sz="2000" b="1" i="0" u="none" strike="noStrike" cap="none" normalizeH="0" baseline="0">
                        <a:ln>
                          <a:noFill/>
                        </a:ln>
                        <a:solidFill>
                          <a:srgbClr val="FFFFFF"/>
                        </a:solidFill>
                        <a:effectLst/>
                        <a:latin typeface="Times New Roman" charset="0"/>
                        <a:ea typeface="ＭＳ Ｐゴシック" charset="0"/>
                        <a:cs typeface="Times New Roman" charset="0"/>
                      </a:endParaRPr>
                    </a:p>
                  </a:txBody>
                  <a:tcPr marL="68574" marR="68574"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it-IT" sz="2000" b="0" i="0" u="none" strike="noStrike" cap="none" normalizeH="0" baseline="0">
                          <a:ln>
                            <a:noFill/>
                          </a:ln>
                          <a:solidFill>
                            <a:srgbClr val="000000"/>
                          </a:solidFill>
                          <a:effectLst/>
                          <a:latin typeface="Calibri" charset="0"/>
                          <a:ea typeface="ＭＳ Ｐゴシック" charset="0"/>
                          <a:cs typeface="Arial" charset="0"/>
                        </a:rPr>
                        <a:t>modificare</a:t>
                      </a:r>
                      <a:endParaRPr kumimoji="0" lang="it-IT" sz="2000" b="0" i="0" u="none" strike="noStrike" cap="none" normalizeH="0" baseline="0">
                        <a:ln>
                          <a:noFill/>
                        </a:ln>
                        <a:solidFill>
                          <a:srgbClr val="000000"/>
                        </a:solidFill>
                        <a:effectLst/>
                        <a:latin typeface="Times New Roman" charset="0"/>
                        <a:ea typeface="ＭＳ Ｐゴシック" charset="0"/>
                        <a:cs typeface="Times New Roman" charset="0"/>
                      </a:endParaRPr>
                    </a:p>
                  </a:txBody>
                  <a:tcPr marL="68574" marR="68574"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sz="2000" b="1" i="0" u="none" strike="noStrike" cap="none" normalizeH="0" baseline="0">
                          <a:ln>
                            <a:noFill/>
                          </a:ln>
                          <a:solidFill>
                            <a:srgbClr val="FFFFFF"/>
                          </a:solidFill>
                          <a:effectLst/>
                          <a:latin typeface="Calibri" charset="0"/>
                          <a:ea typeface="ＭＳ Ｐゴシック" charset="0"/>
                          <a:cs typeface="Arial" charset="0"/>
                        </a:rPr>
                        <a:t>ingrandire, rimpicciolire, cambiare forma, cambiari attributi</a:t>
                      </a:r>
                      <a:endParaRPr kumimoji="0" lang="it-IT" sz="2000" b="1" i="0" u="none" strike="noStrike" cap="none" normalizeH="0" baseline="0" noProof="0">
                        <a:ln>
                          <a:noFill/>
                        </a:ln>
                        <a:solidFill>
                          <a:srgbClr val="FFFFFF"/>
                        </a:solidFill>
                        <a:effectLst/>
                        <a:latin typeface="Times New Roman" charset="0"/>
                        <a:ea typeface="ＭＳ Ｐゴシック" charset="0"/>
                        <a:cs typeface="Times New Roman" charset="0"/>
                      </a:endParaRPr>
                    </a:p>
                  </a:txBody>
                  <a:tcPr marL="68574" marR="68574"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r>
              <a:tr h="304800">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it-IT" sz="2000" b="1" i="0" u="none" strike="noStrike" cap="none" normalizeH="0" baseline="0">
                          <a:ln>
                            <a:noFill/>
                          </a:ln>
                          <a:solidFill>
                            <a:srgbClr val="FFFFFF"/>
                          </a:solidFill>
                          <a:effectLst/>
                          <a:latin typeface="Calibri" charset="0"/>
                          <a:ea typeface="ＭＳ Ｐゴシック" charset="0"/>
                          <a:cs typeface="Arial" charset="0"/>
                        </a:rPr>
                        <a:t>P</a:t>
                      </a:r>
                      <a:endParaRPr kumimoji="0" lang="it-IT" sz="2000" b="1" i="0" u="none" strike="noStrike" cap="none" normalizeH="0" baseline="0">
                        <a:ln>
                          <a:noFill/>
                        </a:ln>
                        <a:solidFill>
                          <a:srgbClr val="FFFFFF"/>
                        </a:solidFill>
                        <a:effectLst/>
                        <a:latin typeface="Times New Roman" charset="0"/>
                        <a:ea typeface="ＭＳ Ｐゴシック" charset="0"/>
                        <a:cs typeface="Times New Roman" charset="0"/>
                      </a:endParaRPr>
                    </a:p>
                  </a:txBody>
                  <a:tcPr marL="68574" marR="68574"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it-IT" sz="2000" b="0" i="0" u="none" strike="noStrike" cap="none" normalizeH="0" baseline="0">
                          <a:ln>
                            <a:noFill/>
                          </a:ln>
                          <a:solidFill>
                            <a:srgbClr val="000000"/>
                          </a:solidFill>
                          <a:effectLst/>
                          <a:latin typeface="Calibri" charset="0"/>
                          <a:ea typeface="ＭＳ Ｐゴシック" charset="0"/>
                          <a:cs typeface="Arial" charset="0"/>
                        </a:rPr>
                        <a:t>prevedere un altro utilizzo</a:t>
                      </a:r>
                      <a:endParaRPr kumimoji="0" lang="it-IT" sz="2000" b="0" i="0" u="none" strike="noStrike" cap="none" normalizeH="0" baseline="0">
                        <a:ln>
                          <a:noFill/>
                        </a:ln>
                        <a:solidFill>
                          <a:srgbClr val="000000"/>
                        </a:solidFill>
                        <a:effectLst/>
                        <a:latin typeface="Times New Roman" charset="0"/>
                        <a:ea typeface="ＭＳ Ｐゴシック" charset="0"/>
                        <a:cs typeface="Times New Roman" charset="0"/>
                      </a:endParaRPr>
                    </a:p>
                  </a:txBody>
                  <a:tcPr marL="68574" marR="68574"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sz="2000" b="1" i="0" u="none" strike="noStrike" cap="none" normalizeH="0" baseline="0">
                          <a:ln>
                            <a:noFill/>
                          </a:ln>
                          <a:solidFill>
                            <a:srgbClr val="FFFFFF"/>
                          </a:solidFill>
                          <a:effectLst/>
                          <a:latin typeface="Calibri" charset="0"/>
                          <a:ea typeface="ＭＳ Ｐゴシック" charset="0"/>
                          <a:cs typeface="Arial" charset="0"/>
                        </a:rPr>
                        <a:t>altro scopo, altra spiegazione</a:t>
                      </a:r>
                      <a:endParaRPr kumimoji="0" lang="it-IT" sz="2000" b="1" i="0" u="none" strike="noStrike" cap="none" normalizeH="0" baseline="0" noProof="0">
                        <a:ln>
                          <a:noFill/>
                        </a:ln>
                        <a:solidFill>
                          <a:srgbClr val="FFFFFF"/>
                        </a:solidFill>
                        <a:effectLst/>
                        <a:latin typeface="Times New Roman" charset="0"/>
                        <a:ea typeface="ＭＳ Ｐゴシック" charset="0"/>
                        <a:cs typeface="Times New Roman" charset="0"/>
                      </a:endParaRPr>
                    </a:p>
                  </a:txBody>
                  <a:tcPr marL="68574" marR="68574"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r>
              <a:tr h="609600">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it-IT" sz="2000" b="1" i="0" u="none" strike="noStrike" cap="none" normalizeH="0" baseline="0">
                          <a:ln>
                            <a:noFill/>
                          </a:ln>
                          <a:solidFill>
                            <a:srgbClr val="FFFFFF"/>
                          </a:solidFill>
                          <a:effectLst/>
                          <a:latin typeface="Calibri" charset="0"/>
                          <a:ea typeface="ＭＳ Ｐゴシック" charset="0"/>
                          <a:cs typeface="Arial" charset="0"/>
                        </a:rPr>
                        <a:t>E</a:t>
                      </a:r>
                      <a:endParaRPr kumimoji="0" lang="it-IT" sz="2000" b="1" i="0" u="none" strike="noStrike" cap="none" normalizeH="0" baseline="0">
                        <a:ln>
                          <a:noFill/>
                        </a:ln>
                        <a:solidFill>
                          <a:srgbClr val="FFFFFF"/>
                        </a:solidFill>
                        <a:effectLst/>
                        <a:latin typeface="Times New Roman" charset="0"/>
                        <a:ea typeface="ＭＳ Ｐゴシック" charset="0"/>
                        <a:cs typeface="Times New Roman" charset="0"/>
                      </a:endParaRPr>
                    </a:p>
                  </a:txBody>
                  <a:tcPr marL="68574" marR="68574"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it-IT" sz="2000" b="0" i="0" u="none" strike="noStrike" cap="none" normalizeH="0" baseline="0">
                          <a:ln>
                            <a:noFill/>
                          </a:ln>
                          <a:solidFill>
                            <a:srgbClr val="000000"/>
                          </a:solidFill>
                          <a:effectLst/>
                          <a:latin typeface="Calibri" charset="0"/>
                          <a:ea typeface="ＭＳ Ｐゴシック" charset="0"/>
                          <a:cs typeface="Arial" charset="0"/>
                        </a:rPr>
                        <a:t>eliminare</a:t>
                      </a:r>
                      <a:endParaRPr kumimoji="0" lang="it-IT" sz="2000" b="0" i="0" u="none" strike="noStrike" cap="none" normalizeH="0" baseline="0">
                        <a:ln>
                          <a:noFill/>
                        </a:ln>
                        <a:solidFill>
                          <a:srgbClr val="000000"/>
                        </a:solidFill>
                        <a:effectLst/>
                        <a:latin typeface="Times New Roman" charset="0"/>
                        <a:ea typeface="ＭＳ Ｐゴシック" charset="0"/>
                        <a:cs typeface="Times New Roman" charset="0"/>
                      </a:endParaRPr>
                    </a:p>
                  </a:txBody>
                  <a:tcPr marL="68574" marR="68574"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sz="2000" b="1" i="0" u="none" strike="noStrike" cap="none" normalizeH="0" baseline="0">
                          <a:ln>
                            <a:noFill/>
                          </a:ln>
                          <a:solidFill>
                            <a:srgbClr val="FFFFFF"/>
                          </a:solidFill>
                          <a:effectLst/>
                          <a:latin typeface="Calibri" charset="0"/>
                          <a:ea typeface="ＭＳ Ｐゴシック" charset="0"/>
                          <a:cs typeface="Arial" charset="0"/>
                        </a:rPr>
                        <a:t>rimuovere, semplificare, ridurre</a:t>
                      </a:r>
                      <a:endParaRPr kumimoji="0" lang="it-IT" sz="2000" b="1" i="0" u="none" strike="noStrike" cap="none" normalizeH="0" baseline="0" noProof="0">
                        <a:ln>
                          <a:noFill/>
                        </a:ln>
                        <a:solidFill>
                          <a:srgbClr val="FFFFFF"/>
                        </a:solidFill>
                        <a:effectLst/>
                        <a:latin typeface="Times New Roman" charset="0"/>
                        <a:ea typeface="ＭＳ Ｐゴシック" charset="0"/>
                        <a:cs typeface="Times New Roman" charset="0"/>
                      </a:endParaRPr>
                    </a:p>
                  </a:txBody>
                  <a:tcPr marL="68574" marR="68574"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r>
              <a:tr h="304800">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it-IT" sz="2000" b="1" i="0" u="none" strike="noStrike" cap="none" normalizeH="0" baseline="0">
                          <a:ln>
                            <a:noFill/>
                          </a:ln>
                          <a:solidFill>
                            <a:srgbClr val="FFFFFF"/>
                          </a:solidFill>
                          <a:effectLst/>
                          <a:latin typeface="Calibri" charset="0"/>
                          <a:ea typeface="ＭＳ Ｐゴシック" charset="0"/>
                          <a:cs typeface="Arial" charset="0"/>
                        </a:rPr>
                        <a:t>R</a:t>
                      </a:r>
                      <a:endParaRPr kumimoji="0" lang="it-IT" sz="2000" b="1" i="0" u="none" strike="noStrike" cap="none" normalizeH="0" baseline="0">
                        <a:ln>
                          <a:noFill/>
                        </a:ln>
                        <a:solidFill>
                          <a:srgbClr val="FFFFFF"/>
                        </a:solidFill>
                        <a:effectLst/>
                        <a:latin typeface="Times New Roman" charset="0"/>
                        <a:ea typeface="ＭＳ Ｐゴシック" charset="0"/>
                        <a:cs typeface="Times New Roman" charset="0"/>
                      </a:endParaRPr>
                    </a:p>
                  </a:txBody>
                  <a:tcPr marL="68574" marR="68574"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it-IT" sz="2000" b="0" i="0" u="none" strike="noStrike" cap="none" normalizeH="0" baseline="0">
                          <a:ln>
                            <a:noFill/>
                          </a:ln>
                          <a:solidFill>
                            <a:srgbClr val="000000"/>
                          </a:solidFill>
                          <a:effectLst/>
                          <a:latin typeface="Calibri" charset="0"/>
                          <a:ea typeface="ＭＳ Ｐゴシック" charset="0"/>
                          <a:cs typeface="Arial" charset="0"/>
                        </a:rPr>
                        <a:t>ribaltare</a:t>
                      </a:r>
                      <a:endParaRPr kumimoji="0" lang="it-IT" sz="2000" b="0" i="0" u="none" strike="noStrike" cap="none" normalizeH="0" baseline="0">
                        <a:ln>
                          <a:noFill/>
                        </a:ln>
                        <a:solidFill>
                          <a:srgbClr val="000000"/>
                        </a:solidFill>
                        <a:effectLst/>
                        <a:latin typeface="Times New Roman" charset="0"/>
                        <a:ea typeface="ＭＳ Ｐゴシック" charset="0"/>
                        <a:cs typeface="Times New Roman" charset="0"/>
                      </a:endParaRPr>
                    </a:p>
                  </a:txBody>
                  <a:tcPr marL="68574" marR="68574"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sz="2000" b="1" i="0" u="none" strike="noStrike" cap="none" normalizeH="0" baseline="0">
                          <a:ln>
                            <a:noFill/>
                          </a:ln>
                          <a:solidFill>
                            <a:srgbClr val="FFFFFF"/>
                          </a:solidFill>
                          <a:effectLst/>
                          <a:latin typeface="Calibri" charset="0"/>
                          <a:ea typeface="ＭＳ Ｐゴシック" charset="0"/>
                          <a:cs typeface="Arial" charset="0"/>
                        </a:rPr>
                        <a:t>cambiare ordine, cambiare approccio</a:t>
                      </a:r>
                      <a:endParaRPr kumimoji="0" lang="it-IT" sz="2000" b="1" i="0" u="none" strike="noStrike" cap="none" normalizeH="0" baseline="0" noProof="0">
                        <a:ln>
                          <a:noFill/>
                        </a:ln>
                        <a:solidFill>
                          <a:srgbClr val="FFFFFF"/>
                        </a:solidFill>
                        <a:effectLst/>
                        <a:latin typeface="Times New Roman" charset="0"/>
                        <a:ea typeface="ＭＳ Ｐゴシック" charset="0"/>
                        <a:cs typeface="Times New Roman" charset="0"/>
                      </a:endParaRPr>
                    </a:p>
                  </a:txBody>
                  <a:tcPr marL="68574" marR="68574"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274638">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it-IT" sz="1800" b="1" i="0" u="none" strike="noStrike" cap="none" normalizeH="0" baseline="0">
                        <a:ln>
                          <a:noFill/>
                        </a:ln>
                        <a:solidFill>
                          <a:srgbClr val="FFFFFF"/>
                        </a:solidFill>
                        <a:effectLst/>
                        <a:latin typeface="Calibri" charset="0"/>
                        <a:ea typeface="ＭＳ Ｐゴシック" charset="0"/>
                        <a:cs typeface="Arial" charset="0"/>
                      </a:endParaRPr>
                    </a:p>
                  </a:txBody>
                  <a:tcPr marL="68574" marR="68574"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it-IT" sz="1800" b="1" i="0" u="none" strike="noStrike" cap="none" normalizeH="0" baseline="0">
                        <a:ln>
                          <a:noFill/>
                        </a:ln>
                        <a:solidFill>
                          <a:srgbClr val="FFFFFF"/>
                        </a:solidFill>
                        <a:effectLst/>
                        <a:latin typeface="Calibri" charset="0"/>
                        <a:ea typeface="ＭＳ Ｐゴシック" charset="0"/>
                        <a:cs typeface="Arial" charset="0"/>
                      </a:endParaRPr>
                    </a:p>
                  </a:txBody>
                  <a:tcPr marL="68574" marR="68574"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it-IT" sz="1800" b="1" i="0" u="none" strike="noStrike" cap="none" normalizeH="0" baseline="0" noProof="0" dirty="0">
                        <a:ln>
                          <a:noFill/>
                        </a:ln>
                        <a:solidFill>
                          <a:srgbClr val="FFFFFF"/>
                        </a:solidFill>
                        <a:effectLst/>
                        <a:latin typeface="Calibri" charset="0"/>
                        <a:ea typeface="ＭＳ Ｐゴシック" charset="0"/>
                        <a:cs typeface="Arial" charset="0"/>
                      </a:endParaRPr>
                    </a:p>
                  </a:txBody>
                  <a:tcPr marL="68574" marR="68574"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r>
            </a:tbl>
          </a:graphicData>
        </a:graphic>
      </p:graphicFrame>
    </p:spTree>
    <p:extLst>
      <p:ext uri="{BB962C8B-B14F-4D97-AF65-F5344CB8AC3E}">
        <p14:creationId xmlns:p14="http://schemas.microsoft.com/office/powerpoint/2010/main" xmlns="" val="1365077190"/>
      </p:ext>
    </p:extLst>
  </p:cSld>
  <p:clrMapOvr>
    <a:masterClrMapping/>
  </p:clrMapOvr>
  <p:transition spd="slow">
    <p:fade/>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Obdélník 1"/>
          <p:cNvSpPr>
            <a:spLocks noChangeArrowheads="1"/>
          </p:cNvSpPr>
          <p:nvPr/>
        </p:nvSpPr>
        <p:spPr bwMode="auto">
          <a:xfrm>
            <a:off x="0" y="128588"/>
            <a:ext cx="9144000" cy="52322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p>
            <a:pPr algn="ctr" rtl="0"/>
            <a:r>
              <a:rPr lang="it-IT" b="1" i="0" u="none">
                <a:solidFill>
                  <a:srgbClr val="000090"/>
                </a:solidFill>
                <a:latin typeface="Arial"/>
                <a:cs typeface="Arial"/>
              </a:rPr>
              <a:t>Suggerire delle soluzioni</a:t>
            </a:r>
            <a:endParaRPr lang="it-IT" b="1" u="none" dirty="0">
              <a:solidFill>
                <a:srgbClr val="000090"/>
              </a:solidFill>
              <a:latin typeface="Arial"/>
              <a:cs typeface="Arial"/>
            </a:endParaRPr>
          </a:p>
        </p:txBody>
      </p:sp>
      <p:sp>
        <p:nvSpPr>
          <p:cNvPr id="3" name="Obdélník 1"/>
          <p:cNvSpPr>
            <a:spLocks noChangeArrowheads="1"/>
          </p:cNvSpPr>
          <p:nvPr/>
        </p:nvSpPr>
        <p:spPr bwMode="auto">
          <a:xfrm>
            <a:off x="539552" y="1196752"/>
            <a:ext cx="7848600" cy="3662541"/>
          </a:xfrm>
          <a:prstGeom prst="rect">
            <a:avLst/>
          </a:prstGeom>
          <a:noFill/>
          <a:ln>
            <a:noFill/>
          </a:ln>
          <a:extLst/>
        </p:spPr>
        <p:txBody>
          <a:bodyPr>
            <a:spAutoFit/>
          </a:bodyPr>
          <a:lstStyle/>
          <a:p>
            <a:pPr algn="l" rtl="0">
              <a:lnSpc>
                <a:spcPct val="150000"/>
              </a:lnSpc>
            </a:pPr>
            <a:r>
              <a:rPr lang="it-IT" b="1" i="0" u="none">
                <a:solidFill>
                  <a:srgbClr val="FF0000"/>
                </a:solidFill>
                <a:latin typeface="Arial"/>
                <a:cs typeface="Arial"/>
              </a:rPr>
              <a:t>Brainstorming </a:t>
            </a:r>
            <a:r>
              <a:rPr lang="it-IT" b="1" i="0" u="none">
                <a:latin typeface="Arial"/>
                <a:cs typeface="Arial"/>
              </a:rPr>
              <a:t>:</a:t>
            </a:r>
            <a:endParaRPr lang="it-IT" b="1" u="none" dirty="0" smtClean="0">
              <a:solidFill>
                <a:srgbClr val="FF0000"/>
              </a:solidFill>
              <a:latin typeface="Arial"/>
              <a:cs typeface="Arial"/>
            </a:endParaRPr>
          </a:p>
          <a:p>
            <a:pPr marL="457200" indent="-457200" algn="l" rtl="0">
              <a:spcBef>
                <a:spcPts val="1200"/>
              </a:spcBef>
              <a:buFont typeface="Wingdings" charset="2"/>
              <a:buChar char="ü"/>
            </a:pPr>
            <a:r>
              <a:rPr lang="it-IT" b="0" i="0" u="none">
                <a:latin typeface="Arial"/>
                <a:cs typeface="Arial"/>
              </a:rPr>
              <a:t>Non giudicare le idee</a:t>
            </a:r>
          </a:p>
          <a:p>
            <a:pPr marL="457200" indent="-457200" algn="l" rtl="0">
              <a:spcBef>
                <a:spcPts val="1200"/>
              </a:spcBef>
              <a:buFont typeface="Wingdings" charset="2"/>
              <a:buChar char="ü"/>
            </a:pPr>
            <a:r>
              <a:rPr lang="it-IT" b="0" i="0" u="none">
                <a:latin typeface="Arial"/>
                <a:cs typeface="Arial"/>
              </a:rPr>
              <a:t>Incoraggiare idee esagerate ed estreme  </a:t>
            </a:r>
          </a:p>
          <a:p>
            <a:pPr marL="457200" indent="-457200" algn="l" rtl="0">
              <a:spcBef>
                <a:spcPts val="1200"/>
              </a:spcBef>
              <a:buFont typeface="Wingdings" charset="2"/>
              <a:buChar char="ü"/>
            </a:pPr>
            <a:r>
              <a:rPr lang="it-IT" b="0" i="0" u="none">
                <a:latin typeface="Arial"/>
                <a:cs typeface="Arial"/>
              </a:rPr>
              <a:t>Ispirazione reciproca</a:t>
            </a:r>
          </a:p>
          <a:p>
            <a:pPr marL="457200" indent="-457200" algn="l" rtl="0">
              <a:spcBef>
                <a:spcPts val="1200"/>
              </a:spcBef>
              <a:buFont typeface="Wingdings" charset="2"/>
              <a:buChar char="ü"/>
            </a:pPr>
            <a:r>
              <a:rPr lang="it-IT" b="0" i="0" u="none">
                <a:latin typeface="Arial"/>
                <a:cs typeface="Arial"/>
              </a:rPr>
              <a:t>In questa fase conta la quantità, non la qualità. </a:t>
            </a:r>
          </a:p>
          <a:p>
            <a:pPr marL="457200" indent="-457200" algn="l" rtl="0">
              <a:spcBef>
                <a:spcPts val="1200"/>
              </a:spcBef>
              <a:buFont typeface="Wingdings" charset="2"/>
              <a:buChar char="ü"/>
            </a:pPr>
            <a:r>
              <a:rPr lang="it-IT" b="0" i="0" u="none">
                <a:latin typeface="Arial"/>
                <a:cs typeface="Arial"/>
              </a:rPr>
              <a:t>Ogni persona e ogni idea hanno lo stesso valore </a:t>
            </a:r>
            <a:endParaRPr lang="it-IT" u="none" dirty="0">
              <a:latin typeface="Arial"/>
              <a:cs typeface="Arial"/>
            </a:endParaRPr>
          </a:p>
        </p:txBody>
      </p:sp>
    </p:spTree>
    <p:extLst>
      <p:ext uri="{BB962C8B-B14F-4D97-AF65-F5344CB8AC3E}">
        <p14:creationId xmlns:p14="http://schemas.microsoft.com/office/powerpoint/2010/main" xmlns="" val="4004736399"/>
      </p:ext>
    </p:extLst>
  </p:cSld>
  <p:clrMapOvr>
    <a:masterClrMapping/>
  </p:clrMapOvr>
  <p:transition spd="slow">
    <p:fade/>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Obdélník 1"/>
          <p:cNvSpPr>
            <a:spLocks noChangeArrowheads="1"/>
          </p:cNvSpPr>
          <p:nvPr/>
        </p:nvSpPr>
        <p:spPr bwMode="auto">
          <a:xfrm>
            <a:off x="0" y="128588"/>
            <a:ext cx="9144000" cy="52322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p>
            <a:pPr algn="ctr" rtl="0"/>
            <a:r>
              <a:rPr lang="it-IT" b="1" i="0" u="none">
                <a:solidFill>
                  <a:srgbClr val="000090"/>
                </a:solidFill>
                <a:latin typeface="Arial"/>
                <a:cs typeface="Arial"/>
              </a:rPr>
              <a:t>Suggerire delle soluzioni</a:t>
            </a:r>
            <a:endParaRPr lang="it-IT" b="1" u="none" dirty="0">
              <a:solidFill>
                <a:srgbClr val="000090"/>
              </a:solidFill>
              <a:latin typeface="Arial"/>
              <a:cs typeface="Arial"/>
            </a:endParaRPr>
          </a:p>
        </p:txBody>
      </p:sp>
      <p:sp>
        <p:nvSpPr>
          <p:cNvPr id="3" name="Obdélník 1"/>
          <p:cNvSpPr>
            <a:spLocks noChangeArrowheads="1"/>
          </p:cNvSpPr>
          <p:nvPr/>
        </p:nvSpPr>
        <p:spPr bwMode="auto">
          <a:xfrm>
            <a:off x="539552" y="1268760"/>
            <a:ext cx="7848600" cy="3934410"/>
          </a:xfrm>
          <a:prstGeom prst="rect">
            <a:avLst/>
          </a:prstGeom>
          <a:noFill/>
          <a:ln>
            <a:noFill/>
          </a:ln>
          <a:extLst/>
        </p:spPr>
        <p:txBody>
          <a:bodyPr>
            <a:spAutoFit/>
          </a:bodyPr>
          <a:lstStyle/>
          <a:p>
            <a:pPr algn="l" rtl="0">
              <a:lnSpc>
                <a:spcPct val="150000"/>
              </a:lnSpc>
            </a:pPr>
            <a:r>
              <a:rPr lang="it-IT" b="1" i="0" u="none">
                <a:solidFill>
                  <a:srgbClr val="FF0000"/>
                </a:solidFill>
                <a:latin typeface="Arial"/>
                <a:cs typeface="Arial"/>
              </a:rPr>
              <a:t>Brainwriting o metodo 365</a:t>
            </a:r>
          </a:p>
          <a:p>
            <a:pPr marL="457200" indent="-457200" algn="l" rtl="0">
              <a:lnSpc>
                <a:spcPct val="150000"/>
              </a:lnSpc>
              <a:buFont typeface="Wingdings" charset="2"/>
              <a:buChar char="ü"/>
            </a:pPr>
            <a:r>
              <a:rPr lang="it-IT" b="0" i="0" u="none">
                <a:latin typeface="Arial"/>
                <a:cs typeface="Arial"/>
              </a:rPr>
              <a:t>3 suggerimenti</a:t>
            </a:r>
          </a:p>
          <a:p>
            <a:pPr marL="457200" indent="-457200" algn="l" rtl="0">
              <a:lnSpc>
                <a:spcPct val="150000"/>
              </a:lnSpc>
              <a:buFont typeface="Wingdings" charset="2"/>
              <a:buChar char="ü"/>
            </a:pPr>
            <a:r>
              <a:rPr lang="it-IT" b="0" i="0" u="none">
                <a:latin typeface="Arial"/>
                <a:cs typeface="Arial"/>
              </a:rPr>
              <a:t>5 minuti</a:t>
            </a:r>
          </a:p>
          <a:p>
            <a:pPr marL="457200" indent="-457200" algn="l" rtl="0">
              <a:lnSpc>
                <a:spcPct val="150000"/>
              </a:lnSpc>
              <a:buFont typeface="Wingdings" charset="2"/>
              <a:buChar char="ü"/>
            </a:pPr>
            <a:r>
              <a:rPr lang="it-IT" b="0" i="0" u="none">
                <a:latin typeface="Arial"/>
                <a:cs typeface="Arial"/>
              </a:rPr>
              <a:t>6 persone</a:t>
            </a:r>
          </a:p>
          <a:p>
            <a:pPr marL="457200" indent="-457200" algn="l" rtl="0">
              <a:lnSpc>
                <a:spcPct val="150000"/>
              </a:lnSpc>
              <a:buFont typeface="Wingdings" charset="2"/>
              <a:buChar char="ü"/>
            </a:pPr>
            <a:r>
              <a:rPr lang="it-IT" b="0" i="0" u="none">
                <a:latin typeface="Arial"/>
                <a:cs typeface="Arial"/>
              </a:rPr>
              <a:t>Forma scritta</a:t>
            </a:r>
          </a:p>
          <a:p>
            <a:pPr marL="457200" indent="-457200" algn="l" rtl="0">
              <a:lnSpc>
                <a:spcPct val="150000"/>
              </a:lnSpc>
              <a:buFont typeface="Wingdings" charset="2"/>
              <a:buChar char="ü"/>
            </a:pPr>
            <a:r>
              <a:rPr lang="it-IT" b="0" i="0" u="none">
                <a:latin typeface="Arial"/>
                <a:cs typeface="Arial"/>
              </a:rPr>
              <a:t>Anonimato dei partecipanti</a:t>
            </a:r>
          </a:p>
        </p:txBody>
      </p:sp>
    </p:spTree>
    <p:extLst>
      <p:ext uri="{BB962C8B-B14F-4D97-AF65-F5344CB8AC3E}">
        <p14:creationId xmlns:p14="http://schemas.microsoft.com/office/powerpoint/2010/main" xmlns="" val="1676636935"/>
      </p:ext>
    </p:extLst>
  </p:cSld>
  <p:clrMapOvr>
    <a:masterClrMapping/>
  </p:clrMapOvr>
  <p:transition spd="slow">
    <p:fade/>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Obdélník 1"/>
          <p:cNvSpPr>
            <a:spLocks noChangeArrowheads="1"/>
          </p:cNvSpPr>
          <p:nvPr/>
        </p:nvSpPr>
        <p:spPr bwMode="auto">
          <a:xfrm>
            <a:off x="0" y="260648"/>
            <a:ext cx="9144000" cy="52322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p>
            <a:pPr algn="ctr" rtl="0"/>
            <a:r>
              <a:rPr lang="it-IT" b="1" i="0" u="none">
                <a:solidFill>
                  <a:srgbClr val="000090"/>
                </a:solidFill>
                <a:latin typeface="Arial"/>
                <a:cs typeface="Arial"/>
              </a:rPr>
              <a:t>Suggerire delle soluzioni</a:t>
            </a:r>
            <a:endParaRPr lang="it-IT" b="1" u="none" dirty="0">
              <a:solidFill>
                <a:srgbClr val="000090"/>
              </a:solidFill>
              <a:latin typeface="Arial"/>
              <a:cs typeface="Arial"/>
            </a:endParaRPr>
          </a:p>
        </p:txBody>
      </p:sp>
      <p:sp>
        <p:nvSpPr>
          <p:cNvPr id="3" name="Obdélník 1"/>
          <p:cNvSpPr>
            <a:spLocks noChangeArrowheads="1"/>
          </p:cNvSpPr>
          <p:nvPr/>
        </p:nvSpPr>
        <p:spPr bwMode="auto">
          <a:xfrm>
            <a:off x="539750" y="908050"/>
            <a:ext cx="7848600" cy="4997265"/>
          </a:xfrm>
          <a:prstGeom prst="rect">
            <a:avLst/>
          </a:prstGeom>
          <a:noFill/>
          <a:ln>
            <a:noFill/>
          </a:ln>
          <a:extLst/>
        </p:spPr>
        <p:txBody>
          <a:bodyPr>
            <a:spAutoFit/>
          </a:bodyPr>
          <a:lstStyle/>
          <a:p>
            <a:pPr algn="l" rtl="0">
              <a:lnSpc>
                <a:spcPct val="150000"/>
              </a:lnSpc>
            </a:pPr>
            <a:r>
              <a:rPr lang="it-IT" sz="2800" b="1" i="0" u="none" dirty="0">
                <a:solidFill>
                  <a:srgbClr val="FF0000"/>
                </a:solidFill>
                <a:latin typeface="Arial"/>
                <a:cs typeface="Arial"/>
              </a:rPr>
              <a:t>Check-list di </a:t>
            </a:r>
            <a:r>
              <a:rPr lang="it-IT" sz="2800" b="1" i="0" u="none" dirty="0" err="1">
                <a:solidFill>
                  <a:srgbClr val="FF0000"/>
                </a:solidFill>
                <a:latin typeface="Arial"/>
                <a:cs typeface="Arial"/>
              </a:rPr>
              <a:t>Osborn</a:t>
            </a:r>
            <a:endParaRPr lang="it-IT" sz="2800" b="1" i="0" u="none" dirty="0">
              <a:solidFill>
                <a:srgbClr val="FF0000"/>
              </a:solidFill>
              <a:latin typeface="Arial"/>
              <a:cs typeface="Arial"/>
            </a:endParaRPr>
          </a:p>
          <a:p>
            <a:pPr marL="457200" indent="-457200" algn="l" rtl="0">
              <a:lnSpc>
                <a:spcPct val="110000"/>
              </a:lnSpc>
              <a:buFont typeface="Wingdings" charset="2"/>
              <a:buChar char="ü"/>
            </a:pPr>
            <a:r>
              <a:rPr lang="it-IT" sz="2800" b="0" i="0" u="none" dirty="0" smtClean="0">
                <a:latin typeface="Arial"/>
                <a:cs typeface="Arial"/>
              </a:rPr>
              <a:t>Può essere usata in un altro modo?</a:t>
            </a:r>
            <a:endParaRPr lang="it-IT" sz="2800" b="0" i="0" u="none" dirty="0">
              <a:latin typeface="Arial"/>
              <a:cs typeface="Arial"/>
            </a:endParaRPr>
          </a:p>
          <a:p>
            <a:pPr marL="457200" indent="-457200" algn="l" rtl="0">
              <a:lnSpc>
                <a:spcPct val="110000"/>
              </a:lnSpc>
              <a:buFont typeface="Wingdings" charset="2"/>
              <a:buChar char="ü"/>
            </a:pPr>
            <a:r>
              <a:rPr lang="it-IT" sz="2800" b="0" i="0" u="none" dirty="0">
                <a:latin typeface="Arial"/>
                <a:cs typeface="Arial"/>
              </a:rPr>
              <a:t>Esiste qualcosa di simile? </a:t>
            </a:r>
          </a:p>
          <a:p>
            <a:pPr marL="457200" indent="-457200" algn="l" rtl="0">
              <a:lnSpc>
                <a:spcPct val="110000"/>
              </a:lnSpc>
              <a:buFont typeface="Wingdings" charset="2"/>
              <a:buChar char="ü"/>
            </a:pPr>
            <a:r>
              <a:rPr lang="it-IT" sz="2800" b="0" i="0" u="none" dirty="0">
                <a:latin typeface="Arial"/>
                <a:cs typeface="Arial"/>
              </a:rPr>
              <a:t>Adattare (colore, odore, forma, ...)?</a:t>
            </a:r>
          </a:p>
          <a:p>
            <a:pPr marL="457200" indent="-457200" algn="l" rtl="0">
              <a:lnSpc>
                <a:spcPct val="110000"/>
              </a:lnSpc>
              <a:buFont typeface="Wingdings" charset="2"/>
              <a:buChar char="ü"/>
            </a:pPr>
            <a:r>
              <a:rPr lang="it-IT" sz="2800" b="0" i="0" u="none" dirty="0">
                <a:latin typeface="Arial"/>
                <a:cs typeface="Arial"/>
              </a:rPr>
              <a:t>Rimpicciolire? Semplificare?</a:t>
            </a:r>
          </a:p>
          <a:p>
            <a:pPr marL="457200" indent="-457200" algn="l" rtl="0">
              <a:lnSpc>
                <a:spcPct val="110000"/>
              </a:lnSpc>
              <a:buFont typeface="Wingdings" charset="2"/>
              <a:buChar char="ü"/>
            </a:pPr>
            <a:r>
              <a:rPr lang="it-IT" sz="2800" b="0" i="0" u="none" dirty="0">
                <a:latin typeface="Arial"/>
                <a:cs typeface="Arial"/>
              </a:rPr>
              <a:t>Ingrandire? Aggiungere qualcosa?</a:t>
            </a:r>
          </a:p>
          <a:p>
            <a:pPr marL="457200" indent="-457200" algn="l" rtl="0">
              <a:lnSpc>
                <a:spcPct val="110000"/>
              </a:lnSpc>
              <a:buFont typeface="Wingdings" charset="2"/>
              <a:buChar char="ü"/>
            </a:pPr>
            <a:r>
              <a:rPr lang="it-IT" sz="2800" b="0" i="0" u="none" dirty="0">
                <a:latin typeface="Arial"/>
                <a:cs typeface="Arial"/>
              </a:rPr>
              <a:t>Sostituire qualcosa?</a:t>
            </a:r>
          </a:p>
          <a:p>
            <a:pPr marL="457200" indent="-457200" algn="l" rtl="0">
              <a:lnSpc>
                <a:spcPct val="110000"/>
              </a:lnSpc>
              <a:buFont typeface="Wingdings" charset="2"/>
              <a:buChar char="ü"/>
            </a:pPr>
            <a:r>
              <a:rPr lang="it-IT" sz="2800" b="0" i="0" u="none" dirty="0">
                <a:latin typeface="Arial"/>
                <a:cs typeface="Arial"/>
              </a:rPr>
              <a:t>Cambiare un processo?</a:t>
            </a:r>
          </a:p>
          <a:p>
            <a:pPr marL="457200" indent="-457200" algn="l" rtl="0">
              <a:lnSpc>
                <a:spcPct val="110000"/>
              </a:lnSpc>
              <a:buFont typeface="Wingdings" charset="2"/>
              <a:buChar char="ü"/>
            </a:pPr>
            <a:r>
              <a:rPr lang="it-IT" sz="2800" b="0" i="0" u="none" dirty="0">
                <a:latin typeface="Arial"/>
                <a:cs typeface="Arial"/>
              </a:rPr>
              <a:t>Invertire un processo?</a:t>
            </a:r>
          </a:p>
          <a:p>
            <a:pPr marL="457200" indent="-457200" algn="l" rtl="0">
              <a:lnSpc>
                <a:spcPct val="110000"/>
              </a:lnSpc>
              <a:buFont typeface="Wingdings" charset="2"/>
              <a:buChar char="ü"/>
            </a:pPr>
            <a:r>
              <a:rPr lang="it-IT" sz="2800" b="0" i="0" u="none" dirty="0">
                <a:latin typeface="Arial"/>
                <a:cs typeface="Arial"/>
              </a:rPr>
              <a:t>Combinare?</a:t>
            </a:r>
            <a:endParaRPr lang="it-IT" sz="2800" u="none" dirty="0">
              <a:latin typeface="Arial"/>
              <a:cs typeface="Arial"/>
            </a:endParaRPr>
          </a:p>
        </p:txBody>
      </p:sp>
    </p:spTree>
    <p:extLst>
      <p:ext uri="{BB962C8B-B14F-4D97-AF65-F5344CB8AC3E}">
        <p14:creationId xmlns:p14="http://schemas.microsoft.com/office/powerpoint/2010/main" xmlns="" val="1753937581"/>
      </p:ext>
    </p:extLst>
  </p:cSld>
  <p:clrMapOvr>
    <a:masterClrMapping/>
  </p:clrMapOvr>
  <p:transition spd="slow">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Obdélník 1"/>
          <p:cNvSpPr>
            <a:spLocks noChangeArrowheads="1"/>
          </p:cNvSpPr>
          <p:nvPr/>
        </p:nvSpPr>
        <p:spPr bwMode="auto">
          <a:xfrm>
            <a:off x="827584" y="260648"/>
            <a:ext cx="9144000" cy="52322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p>
            <a:pPr algn="ctr" rtl="0"/>
            <a:r>
              <a:rPr lang="it-IT" b="1" i="0" u="none">
                <a:solidFill>
                  <a:srgbClr val="000090"/>
                </a:solidFill>
                <a:latin typeface="Arial"/>
                <a:cs typeface="Arial"/>
              </a:rPr>
              <a:t>Avete dei problemi...?</a:t>
            </a:r>
            <a:endParaRPr lang="it-IT" b="1" u="none" dirty="0">
              <a:solidFill>
                <a:srgbClr val="000090"/>
              </a:solidFill>
              <a:latin typeface="Arial"/>
              <a:cs typeface="Arial"/>
            </a:endParaRPr>
          </a:p>
        </p:txBody>
      </p:sp>
      <p:pic>
        <p:nvPicPr>
          <p:cNvPr id="21507" name="Picture 2"/>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539552" y="1556792"/>
            <a:ext cx="2422185" cy="319619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4" name="Obdélník 1"/>
          <p:cNvSpPr>
            <a:spLocks noChangeArrowheads="1"/>
          </p:cNvSpPr>
          <p:nvPr/>
        </p:nvSpPr>
        <p:spPr bwMode="auto">
          <a:xfrm>
            <a:off x="3851275" y="2492375"/>
            <a:ext cx="4824413" cy="1169551"/>
          </a:xfrm>
          <a:prstGeom prst="rect">
            <a:avLst/>
          </a:prstGeom>
          <a:noFill/>
          <a:ln>
            <a:noFill/>
          </a:ln>
          <a:extLst/>
        </p:spPr>
        <p:txBody>
          <a:bodyPr>
            <a:spAutoFit/>
          </a:bodyPr>
          <a:lstStyle/>
          <a:p>
            <a:pPr algn="l" rtl="0">
              <a:lnSpc>
                <a:spcPct val="150000"/>
              </a:lnSpc>
            </a:pPr>
            <a:r>
              <a:rPr lang="it-IT" b="1" i="0" u="none">
                <a:latin typeface="Arial"/>
                <a:cs typeface="Arial"/>
              </a:rPr>
              <a:t>Cos’è un “problema”?</a:t>
            </a:r>
            <a:endParaRPr lang="it-IT" u="none" dirty="0">
              <a:latin typeface="Arial"/>
              <a:cs typeface="Arial"/>
            </a:endParaRPr>
          </a:p>
          <a:p>
            <a:pPr algn="l" rtl="0">
              <a:buFontTx/>
              <a:buAutoNum type="arabicPeriod"/>
            </a:pPr>
            <a:endParaRPr lang="it-IT" sz="2800" dirty="0"/>
          </a:p>
        </p:txBody>
      </p:sp>
    </p:spTree>
    <p:extLst>
      <p:ext uri="{BB962C8B-B14F-4D97-AF65-F5344CB8AC3E}">
        <p14:creationId xmlns:p14="http://schemas.microsoft.com/office/powerpoint/2010/main" xmlns="" val="83446908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2721429" y="1560286"/>
            <a:ext cx="1270000" cy="671285"/>
          </a:xfrm>
          <a:prstGeom prst="roundRect">
            <a:avLst/>
          </a:prstGeom>
          <a:solidFill>
            <a:srgbClr val="0000FF"/>
          </a:solidFill>
        </p:spPr>
        <p:style>
          <a:lnRef idx="1">
            <a:schemeClr val="accent1"/>
          </a:lnRef>
          <a:fillRef idx="3">
            <a:schemeClr val="accent1"/>
          </a:fillRef>
          <a:effectRef idx="2">
            <a:schemeClr val="accent1"/>
          </a:effectRef>
          <a:fontRef idx="minor">
            <a:schemeClr val="lt1"/>
          </a:fontRef>
        </p:style>
        <p:txBody>
          <a:bodyPr rtlCol="0" anchor="ctr"/>
          <a:lstStyle/>
          <a:p>
            <a:pPr algn="ctr" rtl="0"/>
            <a:endParaRPr lang="it-IT"/>
          </a:p>
        </p:txBody>
      </p:sp>
      <p:sp>
        <p:nvSpPr>
          <p:cNvPr id="6" name="Rectangle 5"/>
          <p:cNvSpPr/>
          <p:nvPr/>
        </p:nvSpPr>
        <p:spPr>
          <a:xfrm>
            <a:off x="2721429" y="1560286"/>
            <a:ext cx="1270000" cy="671285"/>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rtl="0"/>
            <a:endParaRPr lang="it-IT"/>
          </a:p>
        </p:txBody>
      </p:sp>
      <p:pic>
        <p:nvPicPr>
          <p:cNvPr id="5" name="Picture 4"/>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755576" y="980728"/>
            <a:ext cx="7626424" cy="4824536"/>
          </a:xfrm>
          <a:prstGeom prst="rect">
            <a:avLst/>
          </a:prstGeom>
          <a:noFill/>
          <a:ln>
            <a:noFill/>
          </a:ln>
        </p:spPr>
      </p:pic>
      <p:sp>
        <p:nvSpPr>
          <p:cNvPr id="3" name="TextBox 2"/>
          <p:cNvSpPr txBox="1"/>
          <p:nvPr/>
        </p:nvSpPr>
        <p:spPr>
          <a:xfrm>
            <a:off x="1835696" y="404664"/>
            <a:ext cx="5472608" cy="954107"/>
          </a:xfrm>
          <a:prstGeom prst="rect">
            <a:avLst/>
          </a:prstGeom>
          <a:noFill/>
        </p:spPr>
        <p:txBody>
          <a:bodyPr wrap="square" rtlCol="0">
            <a:spAutoFit/>
          </a:bodyPr>
          <a:lstStyle/>
          <a:p>
            <a:pPr algn="l" rtl="0"/>
            <a:r>
              <a:rPr lang="it-IT" b="1" i="0" u="none">
                <a:solidFill>
                  <a:srgbClr val="000090"/>
                </a:solidFill>
                <a:latin typeface="Arial"/>
                <a:cs typeface="Arial"/>
              </a:rPr>
              <a:t>Processo di problem-solving</a:t>
            </a:r>
          </a:p>
          <a:p>
            <a:endParaRPr lang="it-IT" dirty="0"/>
          </a:p>
        </p:txBody>
      </p:sp>
    </p:spTree>
    <p:extLst>
      <p:ext uri="{BB962C8B-B14F-4D97-AF65-F5344CB8AC3E}">
        <p14:creationId xmlns:p14="http://schemas.microsoft.com/office/powerpoint/2010/main" xmlns="" val="232203066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Obdélník 1"/>
          <p:cNvSpPr>
            <a:spLocks noChangeArrowheads="1"/>
          </p:cNvSpPr>
          <p:nvPr/>
        </p:nvSpPr>
        <p:spPr bwMode="auto">
          <a:xfrm>
            <a:off x="0" y="128588"/>
            <a:ext cx="9144000" cy="52322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p>
            <a:pPr algn="ctr" rtl="0"/>
            <a:r>
              <a:rPr lang="it-IT" b="1" i="0" u="none">
                <a:solidFill>
                  <a:srgbClr val="000090"/>
                </a:solidFill>
                <a:latin typeface="Arial"/>
                <a:cs typeface="Arial"/>
              </a:rPr>
              <a:t>Scegliere l’opzione migliore</a:t>
            </a:r>
            <a:endParaRPr lang="it-IT" b="1" u="none" dirty="0">
              <a:solidFill>
                <a:srgbClr val="000090"/>
              </a:solidFill>
              <a:latin typeface="Arial"/>
              <a:cs typeface="Arial"/>
            </a:endParaRPr>
          </a:p>
        </p:txBody>
      </p:sp>
      <p:sp>
        <p:nvSpPr>
          <p:cNvPr id="3" name="Obdélník 1"/>
          <p:cNvSpPr>
            <a:spLocks noChangeArrowheads="1"/>
          </p:cNvSpPr>
          <p:nvPr/>
        </p:nvSpPr>
        <p:spPr bwMode="auto">
          <a:xfrm>
            <a:off x="683568" y="1340768"/>
            <a:ext cx="7848600" cy="1754327"/>
          </a:xfrm>
          <a:prstGeom prst="rect">
            <a:avLst/>
          </a:prstGeom>
          <a:noFill/>
          <a:ln>
            <a:noFill/>
          </a:ln>
          <a:extLst/>
        </p:spPr>
        <p:txBody>
          <a:bodyPr>
            <a:spAutoFit/>
          </a:bodyPr>
          <a:lstStyle/>
          <a:p>
            <a:pPr algn="l" rtl="0">
              <a:lnSpc>
                <a:spcPct val="150000"/>
              </a:lnSpc>
            </a:pPr>
            <a:r>
              <a:rPr lang="it-IT" b="1" i="0" u="none">
                <a:latin typeface="Arial"/>
                <a:cs typeface="Arial"/>
              </a:rPr>
              <a:t>Il vostro compito:</a:t>
            </a:r>
          </a:p>
          <a:p>
            <a:pPr marL="742950" indent="-742950" algn="l" rtl="0">
              <a:spcBef>
                <a:spcPts val="1200"/>
              </a:spcBef>
              <a:spcAft>
                <a:spcPts val="600"/>
              </a:spcAft>
              <a:buFont typeface="+mj-lt"/>
              <a:buAutoNum type="arabicPeriod"/>
            </a:pPr>
            <a:r>
              <a:rPr lang="it-IT" b="0" i="0" u="none">
                <a:latin typeface="Arial"/>
                <a:cs typeface="Arial"/>
              </a:rPr>
              <a:t>Confermate la vostra scelta con l’analisi SWOT.</a:t>
            </a:r>
          </a:p>
        </p:txBody>
      </p:sp>
    </p:spTree>
    <p:extLst>
      <p:ext uri="{BB962C8B-B14F-4D97-AF65-F5344CB8AC3E}">
        <p14:creationId xmlns:p14="http://schemas.microsoft.com/office/powerpoint/2010/main" xmlns="" val="3165447039"/>
      </p:ext>
    </p:extLst>
  </p:cSld>
  <p:clrMapOvr>
    <a:masterClrMapping/>
  </p:clrMapOvr>
  <p:transition spd="slow">
    <p:fade/>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Obdélník 1"/>
          <p:cNvSpPr>
            <a:spLocks noChangeArrowheads="1"/>
          </p:cNvSpPr>
          <p:nvPr/>
        </p:nvSpPr>
        <p:spPr bwMode="auto">
          <a:xfrm>
            <a:off x="0" y="128588"/>
            <a:ext cx="9144000" cy="52322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p>
            <a:pPr algn="ctr" rtl="0"/>
            <a:r>
              <a:rPr lang="it-IT" b="1" i="0" u="none">
                <a:solidFill>
                  <a:srgbClr val="000090"/>
                </a:solidFill>
                <a:latin typeface="Arial"/>
                <a:cs typeface="Arial"/>
              </a:rPr>
              <a:t>Scegliere l’opzione migliore</a:t>
            </a:r>
            <a:endParaRPr lang="it-IT" b="1" u="none" dirty="0">
              <a:solidFill>
                <a:srgbClr val="000090"/>
              </a:solidFill>
              <a:latin typeface="Arial"/>
              <a:cs typeface="Arial"/>
            </a:endParaRPr>
          </a:p>
        </p:txBody>
      </p:sp>
      <p:sp>
        <p:nvSpPr>
          <p:cNvPr id="3" name="Obdélník 1"/>
          <p:cNvSpPr>
            <a:spLocks noChangeArrowheads="1"/>
          </p:cNvSpPr>
          <p:nvPr/>
        </p:nvSpPr>
        <p:spPr bwMode="auto">
          <a:xfrm>
            <a:off x="539552" y="1556792"/>
            <a:ext cx="7848600" cy="2635250"/>
          </a:xfrm>
          <a:prstGeom prst="rect">
            <a:avLst/>
          </a:prstGeom>
          <a:noFill/>
          <a:ln>
            <a:noFill/>
          </a:ln>
          <a:extLst/>
        </p:spPr>
        <p:txBody>
          <a:bodyPr>
            <a:spAutoFit/>
          </a:bodyPr>
          <a:lstStyle/>
          <a:p>
            <a:pPr algn="l" rtl="0">
              <a:lnSpc>
                <a:spcPct val="150000"/>
              </a:lnSpc>
            </a:pPr>
            <a:r>
              <a:rPr lang="it-IT" sz="2800" b="1" i="0" u="none">
                <a:solidFill>
                  <a:srgbClr val="FF0000"/>
                </a:solidFill>
                <a:latin typeface="Arial"/>
                <a:cs typeface="Arial"/>
              </a:rPr>
              <a:t>Analisi SWOT:</a:t>
            </a:r>
          </a:p>
          <a:p>
            <a:pPr marL="457200" indent="-457200" algn="l" rtl="0">
              <a:lnSpc>
                <a:spcPct val="110000"/>
              </a:lnSpc>
              <a:buFont typeface="Wingdings" charset="2"/>
              <a:buChar char="ü"/>
            </a:pPr>
            <a:r>
              <a:rPr lang="it-IT" sz="2800" b="0" i="0" u="none">
                <a:latin typeface="Arial"/>
                <a:cs typeface="Arial"/>
              </a:rPr>
              <a:t>Punti di forza</a:t>
            </a:r>
          </a:p>
          <a:p>
            <a:pPr marL="457200" indent="-457200" algn="l" rtl="0">
              <a:lnSpc>
                <a:spcPct val="110000"/>
              </a:lnSpc>
              <a:buFont typeface="Wingdings" charset="2"/>
              <a:buChar char="ü"/>
            </a:pPr>
            <a:r>
              <a:rPr lang="it-IT" sz="2800" b="0" i="0" u="none">
                <a:latin typeface="Arial"/>
                <a:cs typeface="Arial"/>
              </a:rPr>
              <a:t>Punti di debolezza</a:t>
            </a:r>
          </a:p>
          <a:p>
            <a:pPr marL="457200" indent="-457200" algn="l" rtl="0">
              <a:lnSpc>
                <a:spcPct val="110000"/>
              </a:lnSpc>
              <a:buFont typeface="Wingdings" charset="2"/>
              <a:buChar char="ü"/>
            </a:pPr>
            <a:r>
              <a:rPr lang="it-IT" sz="2800" b="0" i="0" u="none">
                <a:latin typeface="Arial"/>
                <a:cs typeface="Arial"/>
              </a:rPr>
              <a:t>Opportunità</a:t>
            </a:r>
          </a:p>
          <a:p>
            <a:pPr marL="457200" indent="-457200" algn="l" rtl="0">
              <a:lnSpc>
                <a:spcPct val="110000"/>
              </a:lnSpc>
              <a:buFont typeface="Wingdings" charset="2"/>
              <a:buChar char="ü"/>
            </a:pPr>
            <a:r>
              <a:rPr lang="it-IT" sz="2800" b="0" i="0" u="none">
                <a:latin typeface="Arial"/>
                <a:cs typeface="Arial"/>
              </a:rPr>
              <a:t>Minacce</a:t>
            </a:r>
            <a:endParaRPr lang="it-IT" sz="2800" u="none" dirty="0">
              <a:latin typeface="Arial"/>
              <a:cs typeface="Arial"/>
            </a:endParaRPr>
          </a:p>
        </p:txBody>
      </p:sp>
    </p:spTree>
    <p:extLst>
      <p:ext uri="{BB962C8B-B14F-4D97-AF65-F5344CB8AC3E}">
        <p14:creationId xmlns:p14="http://schemas.microsoft.com/office/powerpoint/2010/main" xmlns="" val="3697059494"/>
      </p:ext>
    </p:extLst>
  </p:cSld>
  <p:clrMapOvr>
    <a:masterClrMapping/>
  </p:clrMapOvr>
  <p:transition spd="slow">
    <p:fade/>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Obdélník 1"/>
          <p:cNvSpPr>
            <a:spLocks noChangeArrowheads="1"/>
          </p:cNvSpPr>
          <p:nvPr/>
        </p:nvSpPr>
        <p:spPr bwMode="auto">
          <a:xfrm>
            <a:off x="0" y="260648"/>
            <a:ext cx="9144000" cy="52322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p>
            <a:pPr algn="ctr" rtl="0"/>
            <a:r>
              <a:rPr lang="it-IT" b="1" i="0" u="none">
                <a:solidFill>
                  <a:srgbClr val="000090"/>
                </a:solidFill>
                <a:latin typeface="Arial"/>
                <a:cs typeface="Arial"/>
              </a:rPr>
              <a:t>Scegliere l’opzione migliore</a:t>
            </a:r>
            <a:endParaRPr lang="it-IT" b="1" u="none" dirty="0">
              <a:solidFill>
                <a:srgbClr val="000090"/>
              </a:solidFill>
              <a:latin typeface="Arial"/>
              <a:cs typeface="Arial"/>
            </a:endParaRPr>
          </a:p>
        </p:txBody>
      </p:sp>
      <p:sp>
        <p:nvSpPr>
          <p:cNvPr id="3" name="Obdélník 1"/>
          <p:cNvSpPr>
            <a:spLocks noChangeArrowheads="1"/>
          </p:cNvSpPr>
          <p:nvPr/>
        </p:nvSpPr>
        <p:spPr bwMode="auto">
          <a:xfrm>
            <a:off x="539750" y="908050"/>
            <a:ext cx="7848600" cy="4708981"/>
          </a:xfrm>
          <a:prstGeom prst="rect">
            <a:avLst/>
          </a:prstGeom>
          <a:noFill/>
          <a:ln>
            <a:noFill/>
          </a:ln>
          <a:extLst/>
        </p:spPr>
        <p:txBody>
          <a:bodyPr>
            <a:spAutoFit/>
          </a:bodyPr>
          <a:lstStyle/>
          <a:p>
            <a:pPr algn="l" rtl="0">
              <a:lnSpc>
                <a:spcPct val="150000"/>
              </a:lnSpc>
            </a:pPr>
            <a:r>
              <a:rPr lang="it-IT" sz="2400" b="1" i="0" u="none" dirty="0">
                <a:solidFill>
                  <a:srgbClr val="FF0000"/>
                </a:solidFill>
                <a:latin typeface="Arial"/>
                <a:cs typeface="Arial"/>
              </a:rPr>
              <a:t>Principio di </a:t>
            </a:r>
            <a:r>
              <a:rPr lang="it-IT" sz="2400" b="1" i="0" u="none" dirty="0" err="1">
                <a:solidFill>
                  <a:srgbClr val="FF0000"/>
                </a:solidFill>
                <a:latin typeface="Arial"/>
                <a:cs typeface="Arial"/>
              </a:rPr>
              <a:t>Pareto</a:t>
            </a:r>
            <a:r>
              <a:rPr lang="it-IT" sz="2400" b="1" i="0" u="none" dirty="0">
                <a:solidFill>
                  <a:srgbClr val="FF0000"/>
                </a:solidFill>
                <a:latin typeface="Arial"/>
                <a:cs typeface="Arial"/>
              </a:rPr>
              <a:t>:</a:t>
            </a:r>
          </a:p>
          <a:p>
            <a:pPr marL="457200" lvl="0" indent="-457200" algn="l" rtl="0">
              <a:buFont typeface="Wingdings" charset="2"/>
              <a:buChar char="ü"/>
            </a:pPr>
            <a:r>
              <a:rPr lang="it-IT" sz="2400" b="0" i="0" u="none" dirty="0">
                <a:latin typeface="Arial"/>
                <a:cs typeface="Arial"/>
              </a:rPr>
              <a:t>I partecipanti attribuiscono un determinato numero di voti ai migliori argomenti </a:t>
            </a:r>
          </a:p>
          <a:p>
            <a:pPr marL="457200" lvl="0" indent="-457200" algn="l" rtl="0">
              <a:buFont typeface="Wingdings" charset="2"/>
              <a:buChar char="ü"/>
            </a:pPr>
            <a:r>
              <a:rPr lang="it-IT" sz="2400" b="0" i="0" u="none" dirty="0">
                <a:latin typeface="Arial"/>
                <a:cs typeface="Arial"/>
              </a:rPr>
              <a:t>Il numero appropriato di voti va dal 20% al 40% di tutti gli argomenti</a:t>
            </a:r>
          </a:p>
          <a:p>
            <a:pPr marL="457200" lvl="0" indent="-457200" algn="l" rtl="0">
              <a:buFont typeface="Wingdings" charset="2"/>
              <a:buChar char="ü"/>
            </a:pPr>
            <a:r>
              <a:rPr lang="it-IT" sz="2400" b="0" i="0" u="none" dirty="0">
                <a:latin typeface="Arial"/>
                <a:cs typeface="Arial"/>
              </a:rPr>
              <a:t>I partecipanti attribuiscono tutti i loro voti ai migliori argomenti </a:t>
            </a:r>
          </a:p>
          <a:p>
            <a:pPr marL="457200" lvl="0" indent="-457200" algn="l" rtl="0">
              <a:buFont typeface="Wingdings" charset="2"/>
              <a:buChar char="ü"/>
            </a:pPr>
            <a:r>
              <a:rPr lang="it-IT" sz="2400" b="0" i="0" u="none" dirty="0">
                <a:latin typeface="Arial"/>
                <a:cs typeface="Arial"/>
              </a:rPr>
              <a:t>Ogni partecipante può assegnare a un singolo  argomento un solo voto </a:t>
            </a:r>
          </a:p>
          <a:p>
            <a:pPr marL="457200" lvl="0" indent="-457200" algn="l" rtl="0">
              <a:buFont typeface="Wingdings" charset="2"/>
              <a:buChar char="ü"/>
            </a:pPr>
            <a:r>
              <a:rPr lang="it-IT" sz="2400" b="0" i="0" u="none" dirty="0">
                <a:latin typeface="Arial"/>
                <a:cs typeface="Arial"/>
              </a:rPr>
              <a:t>Dopo aver conteggiato i voti - verifica del principio di </a:t>
            </a:r>
            <a:r>
              <a:rPr lang="it-IT" sz="2400" b="0" i="0" u="none" dirty="0" err="1">
                <a:latin typeface="Arial"/>
                <a:cs typeface="Arial"/>
              </a:rPr>
              <a:t>Pareto</a:t>
            </a:r>
            <a:r>
              <a:rPr lang="it-IT" sz="2400" b="0" i="0" u="none" dirty="0">
                <a:latin typeface="Arial"/>
                <a:cs typeface="Arial"/>
              </a:rPr>
              <a:t> - il 20% di tutti gli argomenti ottiene circa l’80% di tutti i voti</a:t>
            </a:r>
            <a:endParaRPr lang="it-IT" sz="2400" u="none" dirty="0">
              <a:latin typeface="Arial"/>
              <a:cs typeface="Arial"/>
            </a:endParaRPr>
          </a:p>
        </p:txBody>
      </p:sp>
    </p:spTree>
    <p:extLst>
      <p:ext uri="{BB962C8B-B14F-4D97-AF65-F5344CB8AC3E}">
        <p14:creationId xmlns:p14="http://schemas.microsoft.com/office/powerpoint/2010/main" xmlns="" val="1068044046"/>
      </p:ext>
    </p:extLst>
  </p:cSld>
  <p:clrMapOvr>
    <a:masterClrMapping/>
  </p:clrMapOvr>
  <p:transition spd="slow">
    <p:fade/>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2721429" y="1560286"/>
            <a:ext cx="1270000" cy="671285"/>
          </a:xfrm>
          <a:prstGeom prst="roundRect">
            <a:avLst/>
          </a:prstGeom>
          <a:solidFill>
            <a:srgbClr val="0000FF"/>
          </a:solidFill>
        </p:spPr>
        <p:style>
          <a:lnRef idx="1">
            <a:schemeClr val="accent1"/>
          </a:lnRef>
          <a:fillRef idx="3">
            <a:schemeClr val="accent1"/>
          </a:fillRef>
          <a:effectRef idx="2">
            <a:schemeClr val="accent1"/>
          </a:effectRef>
          <a:fontRef idx="minor">
            <a:schemeClr val="lt1"/>
          </a:fontRef>
        </p:style>
        <p:txBody>
          <a:bodyPr rtlCol="0" anchor="ctr"/>
          <a:lstStyle/>
          <a:p>
            <a:pPr algn="ctr" rtl="0"/>
            <a:endParaRPr lang="it-IT"/>
          </a:p>
        </p:txBody>
      </p:sp>
      <p:sp>
        <p:nvSpPr>
          <p:cNvPr id="6" name="Rectangle 5"/>
          <p:cNvSpPr/>
          <p:nvPr/>
        </p:nvSpPr>
        <p:spPr>
          <a:xfrm>
            <a:off x="2721429" y="1560286"/>
            <a:ext cx="1270000" cy="671285"/>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rtl="0"/>
            <a:endParaRPr lang="it-IT"/>
          </a:p>
        </p:txBody>
      </p:sp>
      <p:pic>
        <p:nvPicPr>
          <p:cNvPr id="5" name="Picture 4"/>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827584" y="980728"/>
            <a:ext cx="7643316" cy="4896544"/>
          </a:xfrm>
          <a:prstGeom prst="rect">
            <a:avLst/>
          </a:prstGeom>
          <a:noFill/>
          <a:ln>
            <a:noFill/>
          </a:ln>
        </p:spPr>
      </p:pic>
      <p:sp>
        <p:nvSpPr>
          <p:cNvPr id="3" name="TextBox 2"/>
          <p:cNvSpPr txBox="1"/>
          <p:nvPr/>
        </p:nvSpPr>
        <p:spPr>
          <a:xfrm>
            <a:off x="1907704" y="260648"/>
            <a:ext cx="6048672" cy="954107"/>
          </a:xfrm>
          <a:prstGeom prst="rect">
            <a:avLst/>
          </a:prstGeom>
          <a:noFill/>
        </p:spPr>
        <p:txBody>
          <a:bodyPr wrap="square" rtlCol="0">
            <a:spAutoFit/>
          </a:bodyPr>
          <a:lstStyle/>
          <a:p>
            <a:pPr algn="l" rtl="0"/>
            <a:r>
              <a:rPr lang="it-IT" b="1" i="0" u="none">
                <a:solidFill>
                  <a:srgbClr val="000090"/>
                </a:solidFill>
                <a:latin typeface="Arial"/>
                <a:cs typeface="Arial"/>
              </a:rPr>
              <a:t>Processo di problem-solving</a:t>
            </a:r>
          </a:p>
          <a:p>
            <a:endParaRPr lang="it-IT" dirty="0"/>
          </a:p>
        </p:txBody>
      </p:sp>
    </p:spTree>
    <p:extLst>
      <p:ext uri="{BB962C8B-B14F-4D97-AF65-F5344CB8AC3E}">
        <p14:creationId xmlns:p14="http://schemas.microsoft.com/office/powerpoint/2010/main" xmlns="" val="31513913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Obdélník 1"/>
          <p:cNvSpPr>
            <a:spLocks noChangeArrowheads="1"/>
          </p:cNvSpPr>
          <p:nvPr/>
        </p:nvSpPr>
        <p:spPr bwMode="auto">
          <a:xfrm>
            <a:off x="0" y="332656"/>
            <a:ext cx="9144000" cy="52322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p>
            <a:pPr algn="ctr" rtl="0"/>
            <a:r>
              <a:rPr lang="it-IT" b="1" i="0" u="none">
                <a:solidFill>
                  <a:srgbClr val="000090"/>
                </a:solidFill>
                <a:latin typeface="Arial"/>
                <a:cs typeface="Arial"/>
              </a:rPr>
              <a:t>Applicare la decisione</a:t>
            </a:r>
            <a:endParaRPr lang="it-IT" b="1" u="none" dirty="0">
              <a:solidFill>
                <a:srgbClr val="000090"/>
              </a:solidFill>
              <a:latin typeface="Arial"/>
              <a:cs typeface="Arial"/>
            </a:endParaRPr>
          </a:p>
        </p:txBody>
      </p:sp>
      <p:sp>
        <p:nvSpPr>
          <p:cNvPr id="3" name="Obdélník 1"/>
          <p:cNvSpPr>
            <a:spLocks noChangeArrowheads="1"/>
          </p:cNvSpPr>
          <p:nvPr/>
        </p:nvSpPr>
        <p:spPr bwMode="auto">
          <a:xfrm>
            <a:off x="251520" y="980728"/>
            <a:ext cx="8892480" cy="4893647"/>
          </a:xfrm>
          <a:prstGeom prst="rect">
            <a:avLst/>
          </a:prstGeom>
          <a:noFill/>
          <a:ln>
            <a:noFill/>
          </a:ln>
          <a:extLst/>
        </p:spPr>
        <p:txBody>
          <a:bodyPr wrap="square">
            <a:spAutoFit/>
          </a:bodyPr>
          <a:lstStyle/>
          <a:p>
            <a:pPr algn="l" rtl="0">
              <a:lnSpc>
                <a:spcPct val="150000"/>
              </a:lnSpc>
            </a:pPr>
            <a:r>
              <a:rPr lang="it-IT" sz="2400" b="1" i="0" u="none" dirty="0">
                <a:solidFill>
                  <a:srgbClr val="FF0000"/>
                </a:solidFill>
                <a:latin typeface="Arial"/>
                <a:cs typeface="Arial"/>
              </a:rPr>
              <a:t>Piano d’azione</a:t>
            </a:r>
          </a:p>
          <a:p>
            <a:pPr algn="l" rtl="0">
              <a:lnSpc>
                <a:spcPct val="150000"/>
              </a:lnSpc>
            </a:pPr>
            <a:r>
              <a:rPr lang="it-IT" sz="2400" b="1" i="0" u="none" dirty="0">
                <a:latin typeface="Arial"/>
                <a:cs typeface="Arial"/>
              </a:rPr>
              <a:t>Domande e risposte:</a:t>
            </a:r>
          </a:p>
          <a:p>
            <a:pPr algn="l" rtl="0">
              <a:spcBef>
                <a:spcPts val="600"/>
              </a:spcBef>
            </a:pPr>
            <a:r>
              <a:rPr lang="it-IT" sz="2400" b="1" i="0" u="none" dirty="0">
                <a:solidFill>
                  <a:srgbClr val="000090"/>
                </a:solidFill>
                <a:latin typeface="Arial"/>
                <a:cs typeface="Arial"/>
              </a:rPr>
              <a:t>Cosa</a:t>
            </a:r>
            <a:r>
              <a:rPr lang="it-IT" sz="2400" b="1" i="0" u="none" dirty="0" smtClean="0">
                <a:solidFill>
                  <a:srgbClr val="000090"/>
                </a:solidFill>
                <a:latin typeface="Arial"/>
                <a:cs typeface="Arial"/>
              </a:rPr>
              <a:t>?     </a:t>
            </a:r>
            <a:r>
              <a:rPr lang="it-IT" sz="2400" b="1" i="0" u="none" dirty="0" smtClean="0">
                <a:latin typeface="Arial"/>
                <a:cs typeface="Arial"/>
              </a:rPr>
              <a:t>Cosa </a:t>
            </a:r>
            <a:r>
              <a:rPr lang="it-IT" sz="2400" b="1" i="0" u="none" dirty="0">
                <a:latin typeface="Arial"/>
                <a:cs typeface="Arial"/>
              </a:rPr>
              <a:t>serve davvero </a:t>
            </a:r>
            <a:r>
              <a:rPr lang="it-IT" sz="2400" b="0" i="0" u="none" dirty="0">
                <a:latin typeface="Arial"/>
                <a:cs typeface="Arial"/>
              </a:rPr>
              <a:t>(definizione del problema, 	  				descrizione dei compiti individuali)</a:t>
            </a:r>
            <a:endParaRPr lang="it-IT" sz="2400" b="1" u="none" dirty="0" smtClean="0">
              <a:latin typeface="Arial"/>
              <a:cs typeface="Arial"/>
            </a:endParaRPr>
          </a:p>
          <a:p>
            <a:pPr algn="l" rtl="0"/>
            <a:r>
              <a:rPr lang="it-IT" sz="2400" b="1" i="0" u="none" dirty="0">
                <a:solidFill>
                  <a:srgbClr val="000090"/>
                </a:solidFill>
                <a:latin typeface="Arial"/>
                <a:cs typeface="Arial"/>
              </a:rPr>
              <a:t>Perché?</a:t>
            </a:r>
            <a:r>
              <a:rPr lang="it-IT" sz="2400" b="0" i="0" u="none" dirty="0">
                <a:latin typeface="Arial"/>
                <a:cs typeface="Arial"/>
              </a:rPr>
              <a:t> </a:t>
            </a:r>
            <a:r>
              <a:rPr lang="it-IT" sz="2400" b="0" i="0" u="none" dirty="0" smtClean="0">
                <a:latin typeface="Arial"/>
                <a:cs typeface="Arial"/>
              </a:rPr>
              <a:t> </a:t>
            </a:r>
            <a:r>
              <a:rPr lang="it-IT" sz="2400" b="1" i="0" u="none" dirty="0">
                <a:latin typeface="Arial"/>
                <a:cs typeface="Arial"/>
              </a:rPr>
              <a:t>Cosa otterremo</a:t>
            </a:r>
            <a:r>
              <a:rPr lang="it-IT" sz="2400" b="0" i="0" u="none" dirty="0">
                <a:latin typeface="Arial"/>
                <a:cs typeface="Arial"/>
              </a:rPr>
              <a:t>, cosa ci aspettiamo, quali sono i 	   			</a:t>
            </a:r>
            <a:r>
              <a:rPr lang="it-IT" sz="2400" b="0" i="0" u="none" dirty="0" smtClean="0">
                <a:latin typeface="Arial"/>
                <a:cs typeface="Arial"/>
              </a:rPr>
              <a:t>	rischi</a:t>
            </a:r>
            <a:endParaRPr lang="it-IT" sz="2400" b="1" u="none" dirty="0" smtClean="0">
              <a:latin typeface="Arial"/>
              <a:cs typeface="Arial"/>
            </a:endParaRPr>
          </a:p>
          <a:p>
            <a:pPr algn="l" rtl="0"/>
            <a:r>
              <a:rPr lang="it-IT" sz="2400" b="1" i="0" u="none" dirty="0">
                <a:solidFill>
                  <a:srgbClr val="000090"/>
                </a:solidFill>
                <a:latin typeface="Arial"/>
                <a:cs typeface="Arial"/>
              </a:rPr>
              <a:t>Come</a:t>
            </a:r>
            <a:r>
              <a:rPr lang="it-IT" sz="2400" b="1" i="0" u="none" dirty="0" smtClean="0">
                <a:solidFill>
                  <a:srgbClr val="000090"/>
                </a:solidFill>
                <a:latin typeface="Arial"/>
                <a:cs typeface="Arial"/>
              </a:rPr>
              <a:t>?</a:t>
            </a:r>
            <a:r>
              <a:rPr lang="it-IT" sz="2400" b="0" i="0" u="none" dirty="0" smtClean="0">
                <a:solidFill>
                  <a:srgbClr val="FF0000"/>
                </a:solidFill>
                <a:latin typeface="Arial"/>
                <a:cs typeface="Arial"/>
              </a:rPr>
              <a:t>    </a:t>
            </a:r>
            <a:r>
              <a:rPr lang="it-IT" sz="2400" b="1" i="0" u="none" dirty="0" smtClean="0">
                <a:solidFill>
                  <a:srgbClr val="000000"/>
                </a:solidFill>
                <a:latin typeface="Arial"/>
                <a:cs typeface="Arial"/>
              </a:rPr>
              <a:t>C</a:t>
            </a:r>
            <a:r>
              <a:rPr lang="it-IT" sz="2400" b="1" i="0" u="none" dirty="0" smtClean="0">
                <a:latin typeface="Arial"/>
                <a:cs typeface="Arial"/>
              </a:rPr>
              <a:t>ome </a:t>
            </a:r>
            <a:r>
              <a:rPr lang="it-IT" sz="2400" b="1" i="0" u="none" dirty="0">
                <a:latin typeface="Arial"/>
                <a:cs typeface="Arial"/>
              </a:rPr>
              <a:t>procederò</a:t>
            </a:r>
            <a:r>
              <a:rPr lang="it-IT" sz="2400" b="0" i="0" u="none" dirty="0">
                <a:latin typeface="Arial"/>
                <a:cs typeface="Arial"/>
              </a:rPr>
              <a:t>, quali metodi e </a:t>
            </a:r>
            <a:r>
              <a:rPr lang="it-IT" sz="2400" b="0" i="0" u="none" dirty="0" smtClean="0">
                <a:latin typeface="Arial"/>
                <a:cs typeface="Arial"/>
              </a:rPr>
              <a:t>strumenti </a:t>
            </a:r>
            <a:r>
              <a:rPr lang="it-IT" sz="2400" b="0" i="0" u="none" dirty="0">
                <a:latin typeface="Arial"/>
                <a:cs typeface="Arial"/>
              </a:rPr>
              <a:t>utilizzerò</a:t>
            </a:r>
            <a:endParaRPr lang="it-IT" sz="2400" b="1" u="none" dirty="0" smtClean="0">
              <a:latin typeface="Arial"/>
              <a:cs typeface="Arial"/>
            </a:endParaRPr>
          </a:p>
          <a:p>
            <a:pPr algn="l" rtl="0">
              <a:spcBef>
                <a:spcPts val="600"/>
              </a:spcBef>
            </a:pPr>
            <a:r>
              <a:rPr lang="it-IT" sz="2400" b="1" i="0" u="none" dirty="0">
                <a:solidFill>
                  <a:srgbClr val="000090"/>
                </a:solidFill>
                <a:latin typeface="Arial"/>
                <a:cs typeface="Arial"/>
              </a:rPr>
              <a:t>Chi?</a:t>
            </a:r>
            <a:r>
              <a:rPr lang="it-IT" sz="2400" b="0" i="0" u="none" dirty="0">
                <a:latin typeface="Arial"/>
                <a:cs typeface="Arial"/>
              </a:rPr>
              <a:t>    </a:t>
            </a:r>
            <a:r>
              <a:rPr lang="it-IT" sz="2400" b="0" i="0" u="none" dirty="0" smtClean="0">
                <a:latin typeface="Arial"/>
                <a:cs typeface="Arial"/>
              </a:rPr>
              <a:t>    </a:t>
            </a:r>
            <a:r>
              <a:rPr lang="it-IT" sz="2400" b="1" i="0" u="none" dirty="0" smtClean="0">
                <a:latin typeface="Arial"/>
                <a:cs typeface="Arial"/>
              </a:rPr>
              <a:t>Chi </a:t>
            </a:r>
            <a:r>
              <a:rPr lang="it-IT" sz="2400" b="1" i="0" u="none" dirty="0">
                <a:latin typeface="Arial"/>
                <a:cs typeface="Arial"/>
              </a:rPr>
              <a:t>lo farà</a:t>
            </a:r>
            <a:r>
              <a:rPr lang="it-IT" sz="2400" b="0" i="0" u="none" dirty="0">
                <a:latin typeface="Arial"/>
                <a:cs typeface="Arial"/>
              </a:rPr>
              <a:t>, io o un team</a:t>
            </a:r>
            <a:endParaRPr lang="it-IT" sz="2400" b="1" u="none" dirty="0" smtClean="0">
              <a:latin typeface="Arial"/>
              <a:cs typeface="Arial"/>
            </a:endParaRPr>
          </a:p>
          <a:p>
            <a:pPr algn="l" rtl="0">
              <a:spcBef>
                <a:spcPts val="600"/>
              </a:spcBef>
            </a:pPr>
            <a:r>
              <a:rPr lang="it-IT" sz="2400" b="1" i="0" u="none" dirty="0">
                <a:solidFill>
                  <a:srgbClr val="000090"/>
                </a:solidFill>
                <a:latin typeface="Arial"/>
                <a:cs typeface="Arial"/>
              </a:rPr>
              <a:t>Quando</a:t>
            </a:r>
            <a:r>
              <a:rPr lang="it-IT" sz="2400" b="1" i="0" u="none" dirty="0" smtClean="0">
                <a:solidFill>
                  <a:srgbClr val="000090"/>
                </a:solidFill>
                <a:latin typeface="Arial"/>
                <a:cs typeface="Arial"/>
              </a:rPr>
              <a:t>?</a:t>
            </a:r>
            <a:r>
              <a:rPr lang="it-IT" sz="2400" b="0" i="0" u="none" dirty="0" smtClean="0">
                <a:latin typeface="Arial"/>
                <a:cs typeface="Arial"/>
              </a:rPr>
              <a:t> </a:t>
            </a:r>
            <a:r>
              <a:rPr lang="it-IT" sz="2400" b="1" i="0" u="none" dirty="0">
                <a:latin typeface="Arial"/>
                <a:cs typeface="Arial"/>
              </a:rPr>
              <a:t>Quali sono le tempistiche</a:t>
            </a:r>
          </a:p>
          <a:p>
            <a:pPr algn="l" rtl="0">
              <a:spcBef>
                <a:spcPts val="600"/>
              </a:spcBef>
            </a:pPr>
            <a:r>
              <a:rPr lang="it-IT" sz="2400" b="1" i="0" u="none" dirty="0">
                <a:solidFill>
                  <a:srgbClr val="000090"/>
                </a:solidFill>
                <a:latin typeface="Arial"/>
                <a:cs typeface="Arial"/>
              </a:rPr>
              <a:t>Quanto costa?</a:t>
            </a:r>
            <a:r>
              <a:rPr lang="it-IT" sz="2400" b="1" i="0" u="none" dirty="0">
                <a:solidFill>
                  <a:srgbClr val="000000"/>
                </a:solidFill>
                <a:latin typeface="Arial"/>
                <a:cs typeface="Arial"/>
              </a:rPr>
              <a:t>Q</a:t>
            </a:r>
            <a:r>
              <a:rPr lang="it-IT" sz="2400" b="1" i="0" u="none" dirty="0">
                <a:latin typeface="Arial"/>
                <a:cs typeface="Arial"/>
              </a:rPr>
              <a:t>uanto costerà</a:t>
            </a:r>
            <a:r>
              <a:rPr lang="it-IT" sz="2400" b="0" i="0" u="none" dirty="0">
                <a:latin typeface="Arial"/>
                <a:cs typeface="Arial"/>
              </a:rPr>
              <a:t>, di quali risorse avrò bisogno 				 (finanziarie, umane</a:t>
            </a:r>
            <a:r>
              <a:rPr lang="it-IT" b="0" i="0" u="none" dirty="0"/>
              <a:t>)</a:t>
            </a:r>
          </a:p>
        </p:txBody>
      </p:sp>
    </p:spTree>
    <p:extLst>
      <p:ext uri="{BB962C8B-B14F-4D97-AF65-F5344CB8AC3E}">
        <p14:creationId xmlns:p14="http://schemas.microsoft.com/office/powerpoint/2010/main" xmlns="" val="917846619"/>
      </p:ext>
    </p:extLst>
  </p:cSld>
  <p:clrMapOvr>
    <a:masterClrMapping/>
  </p:clrMapOvr>
  <p:transition spd="slow">
    <p:fade/>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2721429" y="1560286"/>
            <a:ext cx="1270000" cy="671285"/>
          </a:xfrm>
          <a:prstGeom prst="roundRect">
            <a:avLst/>
          </a:prstGeom>
          <a:solidFill>
            <a:srgbClr val="0000FF"/>
          </a:solidFill>
        </p:spPr>
        <p:style>
          <a:lnRef idx="1">
            <a:schemeClr val="accent1"/>
          </a:lnRef>
          <a:fillRef idx="3">
            <a:schemeClr val="accent1"/>
          </a:fillRef>
          <a:effectRef idx="2">
            <a:schemeClr val="accent1"/>
          </a:effectRef>
          <a:fontRef idx="minor">
            <a:schemeClr val="lt1"/>
          </a:fontRef>
        </p:style>
        <p:txBody>
          <a:bodyPr rtlCol="0" anchor="ctr"/>
          <a:lstStyle/>
          <a:p>
            <a:pPr algn="ctr" rtl="0"/>
            <a:endParaRPr lang="it-IT"/>
          </a:p>
        </p:txBody>
      </p:sp>
      <p:sp>
        <p:nvSpPr>
          <p:cNvPr id="6" name="Rectangle 5"/>
          <p:cNvSpPr/>
          <p:nvPr/>
        </p:nvSpPr>
        <p:spPr>
          <a:xfrm>
            <a:off x="2721429" y="1560286"/>
            <a:ext cx="1270000" cy="671285"/>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rtl="0"/>
            <a:endParaRPr lang="it-IT"/>
          </a:p>
        </p:txBody>
      </p:sp>
      <p:pic>
        <p:nvPicPr>
          <p:cNvPr id="3" name="Picture 2"/>
          <p:cNvPicPr>
            <a:picLocks noChangeAspect="1"/>
          </p:cNvPicPr>
          <p:nvPr/>
        </p:nvPicPr>
        <p:blipFill>
          <a:blip r:embed="rId3" cstate="print"/>
          <a:stretch>
            <a:fillRect/>
          </a:stretch>
        </p:blipFill>
        <p:spPr>
          <a:xfrm>
            <a:off x="1187624" y="1052736"/>
            <a:ext cx="7563261" cy="4851632"/>
          </a:xfrm>
          <a:prstGeom prst="rect">
            <a:avLst/>
          </a:prstGeom>
        </p:spPr>
      </p:pic>
      <p:sp>
        <p:nvSpPr>
          <p:cNvPr id="4" name="TextBox 3"/>
          <p:cNvSpPr txBox="1"/>
          <p:nvPr/>
        </p:nvSpPr>
        <p:spPr>
          <a:xfrm>
            <a:off x="1907704" y="260648"/>
            <a:ext cx="5544616" cy="954107"/>
          </a:xfrm>
          <a:prstGeom prst="rect">
            <a:avLst/>
          </a:prstGeom>
          <a:noFill/>
        </p:spPr>
        <p:txBody>
          <a:bodyPr wrap="square" rtlCol="0">
            <a:spAutoFit/>
          </a:bodyPr>
          <a:lstStyle/>
          <a:p>
            <a:pPr algn="l" rtl="0"/>
            <a:r>
              <a:rPr lang="it-IT" b="1" i="0" u="none">
                <a:solidFill>
                  <a:srgbClr val="000090"/>
                </a:solidFill>
                <a:latin typeface="Arial"/>
                <a:cs typeface="Arial"/>
              </a:rPr>
              <a:t>Processo di problem-solving</a:t>
            </a:r>
          </a:p>
          <a:p>
            <a:endParaRPr lang="it-IT" dirty="0"/>
          </a:p>
        </p:txBody>
      </p:sp>
    </p:spTree>
    <p:extLst>
      <p:ext uri="{BB962C8B-B14F-4D97-AF65-F5344CB8AC3E}">
        <p14:creationId xmlns:p14="http://schemas.microsoft.com/office/powerpoint/2010/main" xmlns="" val="1629735288"/>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Obdélník 1"/>
          <p:cNvSpPr>
            <a:spLocks noChangeArrowheads="1"/>
          </p:cNvSpPr>
          <p:nvPr/>
        </p:nvSpPr>
        <p:spPr bwMode="auto">
          <a:xfrm>
            <a:off x="1187624" y="128588"/>
            <a:ext cx="7956376" cy="52322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p>
            <a:pPr algn="ctr" rtl="0"/>
            <a:r>
              <a:rPr lang="it-IT" b="1" i="0" u="none" dirty="0" err="1">
                <a:solidFill>
                  <a:srgbClr val="000090"/>
                </a:solidFill>
                <a:latin typeface="Arial"/>
                <a:cs typeface="Arial"/>
              </a:rPr>
              <a:t>Lessons</a:t>
            </a:r>
            <a:r>
              <a:rPr lang="it-IT" b="1" i="0" u="none" dirty="0">
                <a:solidFill>
                  <a:srgbClr val="000090"/>
                </a:solidFill>
                <a:latin typeface="Arial"/>
                <a:cs typeface="Arial"/>
              </a:rPr>
              <a:t> </a:t>
            </a:r>
            <a:r>
              <a:rPr lang="it-IT" b="1" i="0" u="none" dirty="0" err="1" smtClean="0">
                <a:solidFill>
                  <a:srgbClr val="000090"/>
                </a:solidFill>
                <a:latin typeface="Arial"/>
                <a:cs typeface="Arial"/>
              </a:rPr>
              <a:t>Learnt</a:t>
            </a:r>
            <a:r>
              <a:rPr lang="it-IT" b="1" i="0" u="none" dirty="0" smtClean="0">
                <a:solidFill>
                  <a:srgbClr val="000090"/>
                </a:solidFill>
                <a:latin typeface="Arial"/>
                <a:cs typeface="Arial"/>
              </a:rPr>
              <a:t> (Lezioni Apprese)</a:t>
            </a:r>
            <a:endParaRPr lang="it-IT" b="1" u="none" dirty="0">
              <a:solidFill>
                <a:srgbClr val="000090"/>
              </a:solidFill>
              <a:latin typeface="Arial"/>
              <a:cs typeface="Arial"/>
            </a:endParaRPr>
          </a:p>
        </p:txBody>
      </p:sp>
      <p:sp>
        <p:nvSpPr>
          <p:cNvPr id="3" name="Obdélník 1"/>
          <p:cNvSpPr>
            <a:spLocks noChangeArrowheads="1"/>
          </p:cNvSpPr>
          <p:nvPr/>
        </p:nvSpPr>
        <p:spPr bwMode="auto">
          <a:xfrm>
            <a:off x="683568" y="1340768"/>
            <a:ext cx="7848600" cy="1754327"/>
          </a:xfrm>
          <a:prstGeom prst="rect">
            <a:avLst/>
          </a:prstGeom>
          <a:noFill/>
          <a:ln>
            <a:noFill/>
          </a:ln>
          <a:extLst/>
        </p:spPr>
        <p:txBody>
          <a:bodyPr>
            <a:spAutoFit/>
          </a:bodyPr>
          <a:lstStyle/>
          <a:p>
            <a:pPr algn="l" rtl="0">
              <a:lnSpc>
                <a:spcPct val="150000"/>
              </a:lnSpc>
            </a:pPr>
            <a:r>
              <a:rPr lang="it-IT" b="1" i="0" u="none" dirty="0">
                <a:latin typeface="Arial"/>
                <a:cs typeface="Arial"/>
              </a:rPr>
              <a:t>Il vostro compito:</a:t>
            </a:r>
          </a:p>
          <a:p>
            <a:pPr marL="742950" indent="-742950" algn="l" rtl="0">
              <a:spcBef>
                <a:spcPts val="1200"/>
              </a:spcBef>
              <a:spcAft>
                <a:spcPts val="600"/>
              </a:spcAft>
              <a:buFont typeface="+mj-lt"/>
              <a:buAutoNum type="arabicPeriod"/>
            </a:pPr>
            <a:r>
              <a:rPr lang="it-IT" b="0" i="0" u="none" dirty="0">
                <a:latin typeface="Arial"/>
                <a:cs typeface="Arial"/>
              </a:rPr>
              <a:t>Analizzate il lavoro del vostro team durante tutte le attività, servendovi della tecnica dei semafori.</a:t>
            </a:r>
          </a:p>
        </p:txBody>
      </p:sp>
    </p:spTree>
    <p:extLst>
      <p:ext uri="{BB962C8B-B14F-4D97-AF65-F5344CB8AC3E}">
        <p14:creationId xmlns:p14="http://schemas.microsoft.com/office/powerpoint/2010/main" xmlns="" val="4249275007"/>
      </p:ext>
    </p:extLst>
  </p:cSld>
  <p:clrMapOvr>
    <a:masterClrMapping/>
  </p:clrMapOvr>
  <p:transition spd="slow">
    <p:fade/>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Obdélník 1"/>
          <p:cNvSpPr>
            <a:spLocks noChangeArrowheads="1"/>
          </p:cNvSpPr>
          <p:nvPr/>
        </p:nvSpPr>
        <p:spPr bwMode="auto">
          <a:xfrm>
            <a:off x="1187624" y="128588"/>
            <a:ext cx="7956376" cy="52322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p>
            <a:pPr algn="ctr" rtl="0"/>
            <a:r>
              <a:rPr lang="it-IT" b="1" i="0" u="none" dirty="0" err="1">
                <a:solidFill>
                  <a:srgbClr val="000090"/>
                </a:solidFill>
                <a:latin typeface="Arial"/>
                <a:cs typeface="Arial"/>
              </a:rPr>
              <a:t>Lessons</a:t>
            </a:r>
            <a:r>
              <a:rPr lang="it-IT" b="1" i="0" u="none" dirty="0">
                <a:solidFill>
                  <a:srgbClr val="000090"/>
                </a:solidFill>
                <a:latin typeface="Arial"/>
                <a:cs typeface="Arial"/>
              </a:rPr>
              <a:t> </a:t>
            </a:r>
            <a:r>
              <a:rPr lang="it-IT" b="1" i="0" u="none" dirty="0" err="1" smtClean="0">
                <a:solidFill>
                  <a:srgbClr val="000090"/>
                </a:solidFill>
                <a:latin typeface="Arial"/>
                <a:cs typeface="Arial"/>
              </a:rPr>
              <a:t>Learnt</a:t>
            </a:r>
            <a:r>
              <a:rPr lang="it-IT" b="1" i="0" u="none" dirty="0" smtClean="0">
                <a:solidFill>
                  <a:srgbClr val="000090"/>
                </a:solidFill>
                <a:latin typeface="Arial"/>
                <a:cs typeface="Arial"/>
              </a:rPr>
              <a:t> (Lezioni Apprese)</a:t>
            </a:r>
            <a:endParaRPr lang="it-IT" b="1" u="none" dirty="0">
              <a:solidFill>
                <a:srgbClr val="000090"/>
              </a:solidFill>
              <a:latin typeface="Arial"/>
              <a:cs typeface="Arial"/>
            </a:endParaRPr>
          </a:p>
        </p:txBody>
      </p:sp>
      <p:sp>
        <p:nvSpPr>
          <p:cNvPr id="3" name="Obdélník 1"/>
          <p:cNvSpPr>
            <a:spLocks noChangeArrowheads="1"/>
          </p:cNvSpPr>
          <p:nvPr/>
        </p:nvSpPr>
        <p:spPr bwMode="auto">
          <a:xfrm>
            <a:off x="539552" y="1556792"/>
            <a:ext cx="7848600" cy="3970318"/>
          </a:xfrm>
          <a:prstGeom prst="rect">
            <a:avLst/>
          </a:prstGeom>
          <a:noFill/>
          <a:ln>
            <a:noFill/>
          </a:ln>
          <a:extLst/>
        </p:spPr>
        <p:txBody>
          <a:bodyPr>
            <a:spAutoFit/>
          </a:bodyPr>
          <a:lstStyle/>
          <a:p>
            <a:pPr algn="l" rtl="0">
              <a:lnSpc>
                <a:spcPct val="150000"/>
              </a:lnSpc>
            </a:pPr>
            <a:r>
              <a:rPr lang="it-IT" b="1" i="0" u="none" dirty="0">
                <a:solidFill>
                  <a:srgbClr val="FF0000"/>
                </a:solidFill>
                <a:latin typeface="Arial"/>
                <a:cs typeface="Arial"/>
              </a:rPr>
              <a:t>Tecnica dei semafori:</a:t>
            </a:r>
          </a:p>
          <a:p>
            <a:pPr algn="l" rtl="0">
              <a:lnSpc>
                <a:spcPct val="150000"/>
              </a:lnSpc>
            </a:pPr>
            <a:r>
              <a:rPr lang="it-IT" b="0" i="0" u="none" dirty="0">
                <a:latin typeface="Arial"/>
                <a:cs typeface="Arial"/>
              </a:rPr>
              <a:t>Dovete rispondere a 3 domande:</a:t>
            </a:r>
          </a:p>
          <a:p>
            <a:pPr marL="457200" indent="-457200" algn="l" rtl="0">
              <a:lnSpc>
                <a:spcPct val="120000"/>
              </a:lnSpc>
              <a:buFont typeface="Wingdings" charset="2"/>
              <a:buChar char="ü"/>
            </a:pPr>
            <a:r>
              <a:rPr lang="it-IT" b="1" i="0" u="none" dirty="0">
                <a:solidFill>
                  <a:srgbClr val="FF0000"/>
                </a:solidFill>
                <a:latin typeface="Arial"/>
                <a:cs typeface="Arial"/>
              </a:rPr>
              <a:t>Cosa dovreste evitare la prossima volta?</a:t>
            </a:r>
          </a:p>
          <a:p>
            <a:pPr marL="457200" indent="-457200" algn="l" rtl="0">
              <a:lnSpc>
                <a:spcPct val="120000"/>
              </a:lnSpc>
              <a:buFont typeface="Wingdings" charset="2"/>
              <a:buChar char="ü"/>
            </a:pPr>
            <a:r>
              <a:rPr lang="it-IT" b="1" i="0" u="none" dirty="0">
                <a:solidFill>
                  <a:srgbClr val="FFBE0A"/>
                </a:solidFill>
                <a:latin typeface="Arial"/>
                <a:cs typeface="Arial"/>
              </a:rPr>
              <a:t>Concluderete delle fasi senza risultati chiari anche la prossima volta oppure no?</a:t>
            </a:r>
          </a:p>
          <a:p>
            <a:pPr marL="457200" indent="-457200" algn="l" rtl="0">
              <a:lnSpc>
                <a:spcPct val="120000"/>
              </a:lnSpc>
              <a:buFont typeface="Wingdings" charset="2"/>
              <a:buChar char="ü"/>
            </a:pPr>
            <a:r>
              <a:rPr lang="it-IT" b="1" i="0" u="none" dirty="0">
                <a:solidFill>
                  <a:srgbClr val="008000"/>
                </a:solidFill>
                <a:latin typeface="Arial"/>
                <a:cs typeface="Arial"/>
              </a:rPr>
              <a:t>Quale è stato un </a:t>
            </a:r>
            <a:r>
              <a:rPr lang="it-IT" b="1" i="0" u="none" dirty="0" smtClean="0">
                <a:solidFill>
                  <a:srgbClr val="008000"/>
                </a:solidFill>
                <a:latin typeface="Arial"/>
                <a:cs typeface="Arial"/>
              </a:rPr>
              <a:t>elemento di successo</a:t>
            </a:r>
            <a:r>
              <a:rPr lang="it-IT" b="1" i="0" u="none" dirty="0">
                <a:solidFill>
                  <a:srgbClr val="008000"/>
                </a:solidFill>
                <a:latin typeface="Arial"/>
                <a:cs typeface="Arial"/>
              </a:rPr>
              <a:t>?</a:t>
            </a:r>
            <a:r>
              <a:rPr lang="it-IT" b="0" i="0" u="none" dirty="0">
                <a:solidFill>
                  <a:srgbClr val="008000"/>
                </a:solidFill>
                <a:latin typeface="Arial"/>
                <a:cs typeface="Arial"/>
              </a:rPr>
              <a:t> </a:t>
            </a:r>
            <a:r>
              <a:rPr lang="it-IT" b="1" i="0" u="none" dirty="0">
                <a:solidFill>
                  <a:srgbClr val="008000"/>
                </a:solidFill>
                <a:latin typeface="Arial"/>
                <a:cs typeface="Arial"/>
              </a:rPr>
              <a:t>Cosa avete fatto bene?</a:t>
            </a:r>
            <a:endParaRPr lang="it-IT" b="1" u="none" dirty="0">
              <a:solidFill>
                <a:srgbClr val="008000"/>
              </a:solidFill>
              <a:latin typeface="Arial"/>
              <a:cs typeface="Arial"/>
            </a:endParaRPr>
          </a:p>
        </p:txBody>
      </p:sp>
      <p:pic>
        <p:nvPicPr>
          <p:cNvPr id="4" name="Picture 3" descr="MCj03912020000[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7884368" y="1412776"/>
            <a:ext cx="555625" cy="1482090"/>
          </a:xfrm>
          <a:prstGeom prst="rect">
            <a:avLst/>
          </a:prstGeom>
          <a:noFill/>
          <a:ln>
            <a:noFill/>
          </a:ln>
        </p:spPr>
      </p:pic>
    </p:spTree>
    <p:extLst>
      <p:ext uri="{BB962C8B-B14F-4D97-AF65-F5344CB8AC3E}">
        <p14:creationId xmlns:p14="http://schemas.microsoft.com/office/powerpoint/2010/main" xmlns="" val="3874597447"/>
      </p:ext>
    </p:extLst>
  </p:cSld>
  <p:clrMapOvr>
    <a:masterClrMapping/>
  </p:clrMapOvr>
  <p:transition spd="slow">
    <p:fade/>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délník 1"/>
          <p:cNvSpPr>
            <a:spLocks noChangeArrowheads="1"/>
          </p:cNvSpPr>
          <p:nvPr/>
        </p:nvSpPr>
        <p:spPr bwMode="auto">
          <a:xfrm>
            <a:off x="539552" y="1556792"/>
            <a:ext cx="7848600" cy="3077766"/>
          </a:xfrm>
          <a:prstGeom prst="rect">
            <a:avLst/>
          </a:prstGeom>
          <a:noFill/>
          <a:ln>
            <a:noFill/>
          </a:ln>
          <a:extLst/>
        </p:spPr>
        <p:txBody>
          <a:bodyPr>
            <a:spAutoFit/>
          </a:bodyPr>
          <a:lstStyle/>
          <a:p>
            <a:pPr algn="l" rtl="0">
              <a:lnSpc>
                <a:spcPct val="150000"/>
              </a:lnSpc>
              <a:spcBef>
                <a:spcPts val="1200"/>
              </a:spcBef>
            </a:pPr>
            <a:r>
              <a:rPr lang="it-IT" b="1" i="0" u="none" dirty="0">
                <a:solidFill>
                  <a:srgbClr val="FF0000"/>
                </a:solidFill>
                <a:latin typeface="Arial"/>
                <a:cs typeface="Arial"/>
              </a:rPr>
              <a:t> Tecnica ABCD:</a:t>
            </a:r>
            <a:endParaRPr lang="it-IT" b="1" u="none" dirty="0" smtClean="0">
              <a:solidFill>
                <a:srgbClr val="FF0000"/>
              </a:solidFill>
              <a:latin typeface="Arial"/>
              <a:cs typeface="Arial"/>
            </a:endParaRPr>
          </a:p>
          <a:p>
            <a:pPr marL="457200" lvl="0" indent="-457200" algn="l" rtl="0">
              <a:spcBef>
                <a:spcPts val="1200"/>
              </a:spcBef>
              <a:buClr>
                <a:schemeClr val="tx1"/>
              </a:buClr>
              <a:buFont typeface="Wingdings" charset="2"/>
              <a:buChar char="ü"/>
            </a:pPr>
            <a:r>
              <a:rPr lang="it-IT" b="1" i="0" u="none" dirty="0">
                <a:solidFill>
                  <a:srgbClr val="FF0000"/>
                </a:solidFill>
                <a:latin typeface="Arial"/>
                <a:cs typeface="Arial"/>
              </a:rPr>
              <a:t>A</a:t>
            </a:r>
            <a:r>
              <a:rPr lang="it-IT" b="1" i="0" u="none" dirty="0">
                <a:solidFill>
                  <a:srgbClr val="000000"/>
                </a:solidFill>
                <a:latin typeface="Arial"/>
                <a:cs typeface="Arial"/>
              </a:rPr>
              <a:t>ttività</a:t>
            </a:r>
            <a:r>
              <a:rPr lang="it-IT" b="0" i="0" u="none" dirty="0">
                <a:latin typeface="Arial"/>
                <a:cs typeface="Arial"/>
              </a:rPr>
              <a:t>, che sono state fondamentali </a:t>
            </a:r>
          </a:p>
          <a:p>
            <a:pPr marL="457200" lvl="0" indent="-457200" algn="l" rtl="0">
              <a:spcBef>
                <a:spcPts val="1200"/>
              </a:spcBef>
              <a:buClr>
                <a:schemeClr val="tx1"/>
              </a:buClr>
              <a:buFont typeface="Wingdings" charset="2"/>
              <a:buChar char="ü"/>
            </a:pPr>
            <a:r>
              <a:rPr lang="it-IT" b="1" i="0" u="none" dirty="0">
                <a:solidFill>
                  <a:srgbClr val="FF0000"/>
                </a:solidFill>
                <a:latin typeface="Arial"/>
                <a:cs typeface="Arial"/>
              </a:rPr>
              <a:t>B</a:t>
            </a:r>
            <a:r>
              <a:rPr lang="it-IT" b="1" i="0" u="none" dirty="0">
                <a:latin typeface="Arial"/>
                <a:cs typeface="Arial"/>
              </a:rPr>
              <a:t>enefici</a:t>
            </a:r>
            <a:r>
              <a:rPr lang="it-IT" b="0" i="0" u="none" dirty="0">
                <a:latin typeface="Arial"/>
                <a:cs typeface="Arial"/>
              </a:rPr>
              <a:t>, successi, che sono stati raggiunti</a:t>
            </a:r>
          </a:p>
          <a:p>
            <a:pPr marL="457200" lvl="0" indent="-457200" algn="l" rtl="0">
              <a:spcBef>
                <a:spcPts val="1200"/>
              </a:spcBef>
              <a:buClr>
                <a:schemeClr val="tx1"/>
              </a:buClr>
              <a:buFont typeface="Wingdings" charset="2"/>
              <a:buChar char="ü"/>
            </a:pPr>
            <a:r>
              <a:rPr lang="it-IT" b="1" i="0" u="none" dirty="0" smtClean="0">
                <a:solidFill>
                  <a:srgbClr val="FF0000"/>
                </a:solidFill>
                <a:latin typeface="Arial"/>
                <a:cs typeface="Arial"/>
              </a:rPr>
              <a:t>C</a:t>
            </a:r>
            <a:r>
              <a:rPr lang="it-IT" b="1" i="0" u="none" dirty="0" smtClean="0">
                <a:latin typeface="Arial"/>
                <a:cs typeface="Arial"/>
              </a:rPr>
              <a:t>riticità</a:t>
            </a:r>
            <a:r>
              <a:rPr lang="it-IT" b="0" i="0" u="none" dirty="0" smtClean="0">
                <a:latin typeface="Arial"/>
                <a:cs typeface="Arial"/>
              </a:rPr>
              <a:t>, </a:t>
            </a:r>
            <a:r>
              <a:rPr lang="it-IT" b="0" i="0" u="none" dirty="0">
                <a:latin typeface="Arial"/>
                <a:cs typeface="Arial"/>
              </a:rPr>
              <a:t>problemi che si sono verificati</a:t>
            </a:r>
          </a:p>
          <a:p>
            <a:pPr marL="457200" lvl="0" indent="-457200" algn="l" rtl="0">
              <a:spcBef>
                <a:spcPts val="1200"/>
              </a:spcBef>
              <a:buClr>
                <a:schemeClr val="tx1"/>
              </a:buClr>
              <a:buFont typeface="Wingdings" charset="2"/>
              <a:buChar char="ü"/>
            </a:pPr>
            <a:r>
              <a:rPr lang="it-IT" b="1" i="0" u="none" dirty="0">
                <a:solidFill>
                  <a:srgbClr val="FF0000"/>
                </a:solidFill>
                <a:latin typeface="Arial"/>
                <a:cs typeface="Arial"/>
              </a:rPr>
              <a:t>Da</a:t>
            </a:r>
            <a:r>
              <a:rPr lang="it-IT" b="1" i="0" u="none" dirty="0">
                <a:latin typeface="Arial"/>
                <a:cs typeface="Arial"/>
              </a:rPr>
              <a:t> fare</a:t>
            </a:r>
            <a:r>
              <a:rPr lang="it-IT" b="0" i="0" u="none" dirty="0">
                <a:latin typeface="Arial"/>
                <a:cs typeface="Arial"/>
              </a:rPr>
              <a:t>, progressi che dovrò compiere</a:t>
            </a:r>
            <a:endParaRPr lang="it-IT" u="none" dirty="0">
              <a:latin typeface="Arial"/>
              <a:cs typeface="Arial"/>
            </a:endParaRPr>
          </a:p>
        </p:txBody>
      </p:sp>
      <p:sp>
        <p:nvSpPr>
          <p:cNvPr id="4" name="Obdélník 1"/>
          <p:cNvSpPr>
            <a:spLocks noChangeArrowheads="1"/>
          </p:cNvSpPr>
          <p:nvPr/>
        </p:nvSpPr>
        <p:spPr bwMode="auto">
          <a:xfrm>
            <a:off x="1187624" y="128588"/>
            <a:ext cx="7956376" cy="52322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p>
            <a:pPr algn="ctr" rtl="0"/>
            <a:r>
              <a:rPr lang="it-IT" b="1" i="0" u="none" dirty="0" err="1">
                <a:solidFill>
                  <a:srgbClr val="000090"/>
                </a:solidFill>
                <a:latin typeface="Arial"/>
                <a:cs typeface="Arial"/>
              </a:rPr>
              <a:t>Lessons</a:t>
            </a:r>
            <a:r>
              <a:rPr lang="it-IT" b="1" i="0" u="none" dirty="0">
                <a:solidFill>
                  <a:srgbClr val="000090"/>
                </a:solidFill>
                <a:latin typeface="Arial"/>
                <a:cs typeface="Arial"/>
              </a:rPr>
              <a:t> </a:t>
            </a:r>
            <a:r>
              <a:rPr lang="it-IT" b="1" i="0" u="none" dirty="0" err="1" smtClean="0">
                <a:solidFill>
                  <a:srgbClr val="000090"/>
                </a:solidFill>
                <a:latin typeface="Arial"/>
                <a:cs typeface="Arial"/>
              </a:rPr>
              <a:t>Learnt</a:t>
            </a:r>
            <a:r>
              <a:rPr lang="it-IT" b="1" i="0" u="none" dirty="0" smtClean="0">
                <a:solidFill>
                  <a:srgbClr val="000090"/>
                </a:solidFill>
                <a:latin typeface="Arial"/>
                <a:cs typeface="Arial"/>
              </a:rPr>
              <a:t> (Lezioni Apprese)</a:t>
            </a:r>
            <a:endParaRPr lang="it-IT" b="1" u="none" dirty="0">
              <a:solidFill>
                <a:srgbClr val="000090"/>
              </a:solidFill>
              <a:latin typeface="Arial"/>
              <a:cs typeface="Arial"/>
            </a:endParaRPr>
          </a:p>
        </p:txBody>
      </p:sp>
    </p:spTree>
    <p:extLst>
      <p:ext uri="{BB962C8B-B14F-4D97-AF65-F5344CB8AC3E}">
        <p14:creationId xmlns:p14="http://schemas.microsoft.com/office/powerpoint/2010/main" xmlns="" val="3958620928"/>
      </p:ext>
    </p:extLst>
  </p:cSld>
  <p:clrMapOvr>
    <a:masterClrMapping/>
  </p:clrMapOvr>
  <p:transition spd="slow">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Obdélník 1"/>
          <p:cNvSpPr>
            <a:spLocks noChangeArrowheads="1"/>
          </p:cNvSpPr>
          <p:nvPr/>
        </p:nvSpPr>
        <p:spPr bwMode="auto">
          <a:xfrm>
            <a:off x="0" y="260648"/>
            <a:ext cx="9144000" cy="52322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p>
            <a:pPr algn="ctr" rtl="0"/>
            <a:r>
              <a:rPr lang="it-IT" b="1" i="0" u="none">
                <a:solidFill>
                  <a:srgbClr val="000090"/>
                </a:solidFill>
                <a:latin typeface="Arial"/>
                <a:cs typeface="Arial"/>
              </a:rPr>
              <a:t>Esercizio “Torre di carta”</a:t>
            </a:r>
            <a:r>
              <a:rPr lang="it-IT" b="0" i="0" u="none">
                <a:solidFill>
                  <a:srgbClr val="000090"/>
                </a:solidFill>
                <a:latin typeface="Arial"/>
                <a:cs typeface="Arial"/>
              </a:rPr>
              <a:t> </a:t>
            </a:r>
            <a:endParaRPr lang="it-IT" b="1" u="none" dirty="0">
              <a:solidFill>
                <a:srgbClr val="000090"/>
              </a:solidFill>
              <a:latin typeface="Arial"/>
              <a:cs typeface="Arial"/>
            </a:endParaRPr>
          </a:p>
        </p:txBody>
      </p:sp>
      <p:sp>
        <p:nvSpPr>
          <p:cNvPr id="2" name="TextBox 1"/>
          <p:cNvSpPr txBox="1"/>
          <p:nvPr/>
        </p:nvSpPr>
        <p:spPr>
          <a:xfrm>
            <a:off x="482600" y="1104900"/>
            <a:ext cx="7620000" cy="3970318"/>
          </a:xfrm>
          <a:prstGeom prst="rect">
            <a:avLst/>
          </a:prstGeom>
          <a:noFill/>
        </p:spPr>
        <p:txBody>
          <a:bodyPr wrap="square" rtlCol="0">
            <a:spAutoFit/>
          </a:bodyPr>
          <a:lstStyle/>
          <a:p>
            <a:pPr algn="l" rtl="0"/>
            <a:r>
              <a:rPr lang="it-IT" sz="2800" b="1" i="0" u="none">
                <a:latin typeface="Arial"/>
                <a:cs typeface="Arial"/>
              </a:rPr>
              <a:t>Il vostro compito:</a:t>
            </a:r>
            <a:r>
              <a:rPr lang="it-IT" sz="2800" b="0" i="0" u="none">
                <a:latin typeface="Arial"/>
                <a:cs typeface="Arial"/>
              </a:rPr>
              <a:t>  </a:t>
            </a:r>
          </a:p>
          <a:p>
            <a:pPr marL="514350" indent="-514350" algn="l" rtl="0">
              <a:buFont typeface="+mj-lt"/>
              <a:buAutoNum type="arabicPeriod"/>
            </a:pPr>
            <a:r>
              <a:rPr lang="it-IT" sz="2800" b="0" i="0" u="none">
                <a:latin typeface="Arial"/>
                <a:cs typeface="Arial"/>
              </a:rPr>
              <a:t>Costruite una torre quanto più alta possibile utilizzando 25 fogli di carta A4 solamente - sono vietate forbici, colla, puntine, ecc.</a:t>
            </a:r>
          </a:p>
          <a:p>
            <a:pPr marL="514350" indent="-514350" algn="l" rtl="0">
              <a:buFont typeface="+mj-lt"/>
              <a:buAutoNum type="arabicPeriod"/>
            </a:pPr>
            <a:r>
              <a:rPr lang="it-IT" sz="2800" b="0" i="0" u="none">
                <a:latin typeface="Arial"/>
                <a:cs typeface="Arial"/>
              </a:rPr>
              <a:t>Datele un nome di un personaggio eminente della storia nazionale e scrivete il suo nome sulla torre.</a:t>
            </a:r>
          </a:p>
          <a:p>
            <a:pPr marL="514350" indent="-514350" algn="l" rtl="0">
              <a:buFont typeface="+mj-lt"/>
              <a:buAutoNum type="arabicPeriod"/>
            </a:pPr>
            <a:r>
              <a:rPr lang="it-IT" sz="2800" b="0" i="0" u="none">
                <a:latin typeface="Arial"/>
                <a:cs typeface="Arial"/>
              </a:rPr>
              <a:t>In 10 minuti.</a:t>
            </a:r>
          </a:p>
          <a:p>
            <a:pPr marL="514350" indent="-514350" algn="l" rtl="0">
              <a:buFont typeface="+mj-lt"/>
              <a:buAutoNum type="arabicPeriod"/>
            </a:pPr>
            <a:endParaRPr lang="it-IT" sz="2800" dirty="0"/>
          </a:p>
        </p:txBody>
      </p:sp>
    </p:spTree>
    <p:extLst>
      <p:ext uri="{BB962C8B-B14F-4D97-AF65-F5344CB8AC3E}">
        <p14:creationId xmlns:p14="http://schemas.microsoft.com/office/powerpoint/2010/main" xmlns="" val="3053810778"/>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2"/>
          <p:cNvSpPr>
            <a:spLocks noGrp="1"/>
          </p:cNvSpPr>
          <p:nvPr>
            <p:ph type="title" idx="4294967295"/>
          </p:nvPr>
        </p:nvSpPr>
        <p:spPr>
          <a:xfrm>
            <a:off x="1547664" y="188640"/>
            <a:ext cx="7219950" cy="896938"/>
          </a:xfrm>
        </p:spPr>
        <p:txBody>
          <a:bodyPr>
            <a:normAutofit/>
          </a:bodyPr>
          <a:lstStyle/>
          <a:p>
            <a:pPr rtl="0"/>
            <a:r>
              <a:rPr lang="it-IT" b="1" i="0" u="none">
                <a:latin typeface="Arial"/>
                <a:cs typeface="Arial"/>
              </a:rPr>
              <a:t>Riepilogo</a:t>
            </a:r>
            <a:endParaRPr lang="it-IT" b="1" dirty="0">
              <a:latin typeface="Arial"/>
              <a:cs typeface="Arial"/>
            </a:endParaRPr>
          </a:p>
        </p:txBody>
      </p:sp>
      <p:sp>
        <p:nvSpPr>
          <p:cNvPr id="83971" name="Rectangle 3"/>
          <p:cNvSpPr>
            <a:spLocks noGrp="1"/>
          </p:cNvSpPr>
          <p:nvPr>
            <p:ph type="body" idx="4294967295"/>
          </p:nvPr>
        </p:nvSpPr>
        <p:spPr>
          <a:xfrm>
            <a:off x="611188" y="1484313"/>
            <a:ext cx="8532812" cy="4525962"/>
          </a:xfrm>
        </p:spPr>
        <p:txBody>
          <a:bodyPr>
            <a:normAutofit fontScale="92500" lnSpcReduction="20000"/>
          </a:bodyPr>
          <a:lstStyle/>
          <a:p>
            <a:pPr marL="0" indent="0" algn="l" rtl="0">
              <a:buNone/>
            </a:pPr>
            <a:r>
              <a:rPr lang="it-IT" sz="3000" b="1" i="0" u="none" dirty="0">
                <a:latin typeface="Arial"/>
                <a:cs typeface="Arial"/>
              </a:rPr>
              <a:t>Scopo raggiunto?</a:t>
            </a:r>
            <a:r>
              <a:rPr lang="it-IT" sz="3000" b="1" dirty="0" smtClean="0">
                <a:latin typeface="Arial"/>
                <a:cs typeface="Arial"/>
              </a:rPr>
              <a:t/>
            </a:r>
            <a:br>
              <a:rPr lang="it-IT" sz="3000" b="1" dirty="0" smtClean="0">
                <a:latin typeface="Arial"/>
                <a:cs typeface="Arial"/>
              </a:rPr>
            </a:br>
            <a:endParaRPr lang="it-IT" sz="3000" b="1" dirty="0" smtClean="0">
              <a:solidFill>
                <a:srgbClr val="FF0000"/>
              </a:solidFill>
              <a:latin typeface="Arial"/>
              <a:cs typeface="Arial"/>
            </a:endParaRPr>
          </a:p>
          <a:p>
            <a:pPr marL="0" indent="0" algn="l" rtl="0">
              <a:buNone/>
            </a:pPr>
            <a:r>
              <a:rPr lang="it-IT" sz="2800" b="1" i="0" u="none" dirty="0">
                <a:solidFill>
                  <a:srgbClr val="FF0000"/>
                </a:solidFill>
              </a:rPr>
              <a:t>Domande - verificare la soluzione di un problema:</a:t>
            </a:r>
            <a:r>
              <a:rPr lang="it-IT" sz="2800" b="0" i="0" u="none" dirty="0">
                <a:solidFill>
                  <a:srgbClr val="FF0000"/>
                </a:solidFill>
              </a:rPr>
              <a:t>	</a:t>
            </a:r>
            <a:endParaRPr lang="it-IT" sz="2800" dirty="0" smtClean="0">
              <a:solidFill>
                <a:srgbClr val="FF0000"/>
              </a:solidFill>
            </a:endParaRPr>
          </a:p>
          <a:p>
            <a:pPr algn="l" rtl="0">
              <a:lnSpc>
                <a:spcPct val="80000"/>
              </a:lnSpc>
              <a:buFont typeface="Wingdings" charset="2"/>
              <a:buChar char="ü"/>
            </a:pPr>
            <a:r>
              <a:rPr lang="it-IT" b="0" i="0" u="none" dirty="0">
                <a:latin typeface="Arial"/>
                <a:cs typeface="Arial"/>
              </a:rPr>
              <a:t>Avete raggiunto ciò che vi eravate prefissati?</a:t>
            </a:r>
          </a:p>
          <a:p>
            <a:pPr algn="l" rtl="0">
              <a:lnSpc>
                <a:spcPct val="80000"/>
              </a:lnSpc>
              <a:buFont typeface="Wingdings" charset="2"/>
              <a:buChar char="ü"/>
            </a:pPr>
            <a:r>
              <a:rPr lang="it-IT" b="0" i="0" u="none" dirty="0">
                <a:latin typeface="Arial"/>
                <a:cs typeface="Arial"/>
              </a:rPr>
              <a:t>Quali sono le deviazioni dalle aspettative?</a:t>
            </a:r>
          </a:p>
          <a:p>
            <a:pPr algn="l" rtl="0">
              <a:lnSpc>
                <a:spcPct val="80000"/>
              </a:lnSpc>
              <a:buFont typeface="Wingdings" charset="2"/>
              <a:buChar char="ü"/>
            </a:pPr>
            <a:r>
              <a:rPr lang="it-IT" b="0" i="0" u="none" dirty="0">
                <a:latin typeface="Arial"/>
                <a:cs typeface="Arial"/>
              </a:rPr>
              <a:t>Perché si sono verificate tali deviazioni?</a:t>
            </a:r>
          </a:p>
          <a:p>
            <a:pPr algn="l" rtl="0">
              <a:lnSpc>
                <a:spcPct val="80000"/>
              </a:lnSpc>
              <a:buFont typeface="Wingdings" charset="2"/>
              <a:buChar char="ü"/>
            </a:pPr>
            <a:r>
              <a:rPr lang="it-IT" b="0" i="0" u="none" dirty="0">
                <a:latin typeface="Arial"/>
                <a:cs typeface="Arial"/>
              </a:rPr>
              <a:t>Le vostre stime erano ottimistiche o pessimistiche? In cosa?</a:t>
            </a:r>
          </a:p>
          <a:p>
            <a:pPr algn="l" rtl="0">
              <a:lnSpc>
                <a:spcPct val="80000"/>
              </a:lnSpc>
              <a:buFont typeface="Wingdings" charset="2"/>
              <a:buChar char="ü"/>
            </a:pPr>
            <a:r>
              <a:rPr lang="it-IT" b="0" i="0" u="none" dirty="0">
                <a:latin typeface="Arial"/>
                <a:cs typeface="Arial"/>
              </a:rPr>
              <a:t>Avete valutato correttamente le vostre abilità?</a:t>
            </a:r>
          </a:p>
          <a:p>
            <a:pPr algn="l" rtl="0">
              <a:lnSpc>
                <a:spcPct val="80000"/>
              </a:lnSpc>
              <a:buFont typeface="Wingdings" charset="2"/>
              <a:buChar char="ü"/>
            </a:pPr>
            <a:r>
              <a:rPr lang="it-IT" b="0" i="0" u="none" dirty="0">
                <a:latin typeface="Arial"/>
                <a:cs typeface="Arial"/>
              </a:rPr>
              <a:t>Avete definito i giusti obiettivi, le giuste priorità? </a:t>
            </a:r>
          </a:p>
          <a:p>
            <a:pPr algn="l" rtl="0">
              <a:lnSpc>
                <a:spcPct val="80000"/>
              </a:lnSpc>
              <a:buFont typeface="Wingdings" charset="2"/>
              <a:buChar char="ü"/>
            </a:pPr>
            <a:r>
              <a:rPr lang="it-IT" b="0" i="0" u="none" dirty="0">
                <a:latin typeface="Arial"/>
                <a:cs typeface="Arial"/>
              </a:rPr>
              <a:t>Correzioni per il futuro?</a:t>
            </a:r>
          </a:p>
          <a:p>
            <a:pPr algn="l" rtl="0">
              <a:lnSpc>
                <a:spcPct val="80000"/>
              </a:lnSpc>
              <a:buFont typeface="Wingdings" charset="2"/>
              <a:buChar char="ü"/>
            </a:pPr>
            <a:r>
              <a:rPr lang="it-IT" b="0" i="0" u="none" dirty="0">
                <a:latin typeface="Arial"/>
                <a:cs typeface="Arial"/>
              </a:rPr>
              <a:t>Prendereste di nuovo la stessa decisione?</a:t>
            </a:r>
          </a:p>
          <a:p>
            <a:pPr algn="l" rtl="0">
              <a:lnSpc>
                <a:spcPct val="80000"/>
              </a:lnSpc>
              <a:buFont typeface="Wingdings" charset="2"/>
              <a:buChar char="ü"/>
            </a:pPr>
            <a:r>
              <a:rPr lang="it-IT" b="0" i="0" u="none" dirty="0">
                <a:latin typeface="Arial"/>
                <a:cs typeface="Arial"/>
              </a:rPr>
              <a:t>Avete risolto correttamente il problema?</a:t>
            </a:r>
            <a:endParaRPr lang="it-IT" dirty="0" smtClean="0">
              <a:solidFill>
                <a:srgbClr val="FF0000"/>
              </a:solidFill>
              <a:latin typeface="Arial"/>
              <a:cs typeface="Arial"/>
            </a:endParaRPr>
          </a:p>
          <a:p>
            <a:pPr algn="l" rtl="0">
              <a:lnSpc>
                <a:spcPct val="80000"/>
              </a:lnSpc>
              <a:buFont typeface="Arial" charset="0"/>
              <a:buNone/>
            </a:pPr>
            <a:endParaRPr lang="it-IT" sz="2400" b="1" dirty="0">
              <a:solidFill>
                <a:srgbClr val="FF0000"/>
              </a:solidFill>
              <a:latin typeface="Calibri" charset="0"/>
            </a:endParaRPr>
          </a:p>
        </p:txBody>
      </p:sp>
      <p:pic>
        <p:nvPicPr>
          <p:cNvPr id="113668" name="Picture 4"/>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7380312" y="260648"/>
            <a:ext cx="1727200" cy="14557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4114868355"/>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83971">
                                            <p:txEl>
                                              <p:pRg st="1" end="1"/>
                                            </p:txEl>
                                          </p:spTgt>
                                        </p:tgtEl>
                                        <p:attrNameLst>
                                          <p:attrName>style.visibility</p:attrName>
                                        </p:attrNameLst>
                                      </p:cBhvr>
                                      <p:to>
                                        <p:strVal val="visible"/>
                                      </p:to>
                                    </p:set>
                                    <p:animEffect transition="in" filter="checkerboard(across)">
                                      <p:cBhvr>
                                        <p:cTn id="7" dur="500"/>
                                        <p:tgtEl>
                                          <p:spTgt spid="83971">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83971">
                                            <p:txEl>
                                              <p:pRg st="0" end="0"/>
                                            </p:txEl>
                                          </p:spTgt>
                                        </p:tgtEl>
                                        <p:attrNameLst>
                                          <p:attrName>style.visibility</p:attrName>
                                        </p:attrNameLst>
                                      </p:cBhvr>
                                      <p:to>
                                        <p:strVal val="visible"/>
                                      </p:to>
                                    </p:set>
                                    <p:animEffect transition="in" filter="checkerboard(across)">
                                      <p:cBhvr>
                                        <p:cTn id="12" dur="500"/>
                                        <p:tgtEl>
                                          <p:spTgt spid="83971">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 presetClass="entr" presetSubtype="4" fill="hold" nodeType="clickEffect">
                                  <p:stCondLst>
                                    <p:cond delay="0"/>
                                  </p:stCondLst>
                                  <p:childTnLst>
                                    <p:set>
                                      <p:cBhvr>
                                        <p:cTn id="16" dur="1" fill="hold">
                                          <p:stCondLst>
                                            <p:cond delay="0"/>
                                          </p:stCondLst>
                                        </p:cTn>
                                        <p:tgtEl>
                                          <p:spTgt spid="83971">
                                            <p:txEl>
                                              <p:pRg st="2" end="2"/>
                                            </p:txEl>
                                          </p:spTgt>
                                        </p:tgtEl>
                                        <p:attrNameLst>
                                          <p:attrName>style.visibility</p:attrName>
                                        </p:attrNameLst>
                                      </p:cBhvr>
                                      <p:to>
                                        <p:strVal val="visible"/>
                                      </p:to>
                                    </p:set>
                                    <p:anim calcmode="lin" valueType="num">
                                      <p:cBhvr additive="base">
                                        <p:cTn id="17" dur="500" fill="hold"/>
                                        <p:tgtEl>
                                          <p:spTgt spid="83971">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83971">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2" presetClass="entr" presetSubtype="4" fill="hold" nodeType="clickEffect">
                                  <p:stCondLst>
                                    <p:cond delay="0"/>
                                  </p:stCondLst>
                                  <p:childTnLst>
                                    <p:set>
                                      <p:cBhvr>
                                        <p:cTn id="22" dur="1" fill="hold">
                                          <p:stCondLst>
                                            <p:cond delay="0"/>
                                          </p:stCondLst>
                                        </p:cTn>
                                        <p:tgtEl>
                                          <p:spTgt spid="83971">
                                            <p:txEl>
                                              <p:pRg st="3" end="3"/>
                                            </p:txEl>
                                          </p:spTgt>
                                        </p:tgtEl>
                                        <p:attrNameLst>
                                          <p:attrName>style.visibility</p:attrName>
                                        </p:attrNameLst>
                                      </p:cBhvr>
                                      <p:to>
                                        <p:strVal val="visible"/>
                                      </p:to>
                                    </p:set>
                                    <p:anim calcmode="lin" valueType="num">
                                      <p:cBhvr additive="base">
                                        <p:cTn id="23" dur="500" fill="hold"/>
                                        <p:tgtEl>
                                          <p:spTgt spid="83971">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83971">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5" fill="hold" nodeType="clickPar">
                      <p:stCondLst>
                        <p:cond delay="indefinite"/>
                      </p:stCondLst>
                      <p:childTnLst>
                        <p:par>
                          <p:cTn id="26" fill="hold" nodeType="withGroup">
                            <p:stCondLst>
                              <p:cond delay="0"/>
                            </p:stCondLst>
                            <p:childTnLst>
                              <p:par>
                                <p:cTn id="27" presetID="2" presetClass="entr" presetSubtype="4" fill="hold" nodeType="clickEffect">
                                  <p:stCondLst>
                                    <p:cond delay="0"/>
                                  </p:stCondLst>
                                  <p:childTnLst>
                                    <p:set>
                                      <p:cBhvr>
                                        <p:cTn id="28" dur="1" fill="hold">
                                          <p:stCondLst>
                                            <p:cond delay="0"/>
                                          </p:stCondLst>
                                        </p:cTn>
                                        <p:tgtEl>
                                          <p:spTgt spid="83971">
                                            <p:txEl>
                                              <p:pRg st="4" end="4"/>
                                            </p:txEl>
                                          </p:spTgt>
                                        </p:tgtEl>
                                        <p:attrNameLst>
                                          <p:attrName>style.visibility</p:attrName>
                                        </p:attrNameLst>
                                      </p:cBhvr>
                                      <p:to>
                                        <p:strVal val="visible"/>
                                      </p:to>
                                    </p:set>
                                    <p:anim calcmode="lin" valueType="num">
                                      <p:cBhvr additive="base">
                                        <p:cTn id="29" dur="500" fill="hold"/>
                                        <p:tgtEl>
                                          <p:spTgt spid="83971">
                                            <p:txEl>
                                              <p:pRg st="4" end="4"/>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83971">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2" presetClass="entr" presetSubtype="4" fill="hold" nodeType="clickEffect">
                                  <p:stCondLst>
                                    <p:cond delay="0"/>
                                  </p:stCondLst>
                                  <p:childTnLst>
                                    <p:set>
                                      <p:cBhvr>
                                        <p:cTn id="34" dur="1" fill="hold">
                                          <p:stCondLst>
                                            <p:cond delay="0"/>
                                          </p:stCondLst>
                                        </p:cTn>
                                        <p:tgtEl>
                                          <p:spTgt spid="83971">
                                            <p:txEl>
                                              <p:pRg st="5" end="5"/>
                                            </p:txEl>
                                          </p:spTgt>
                                        </p:tgtEl>
                                        <p:attrNameLst>
                                          <p:attrName>style.visibility</p:attrName>
                                        </p:attrNameLst>
                                      </p:cBhvr>
                                      <p:to>
                                        <p:strVal val="visible"/>
                                      </p:to>
                                    </p:set>
                                    <p:anim calcmode="lin" valueType="num">
                                      <p:cBhvr additive="base">
                                        <p:cTn id="35" dur="500" fill="hold"/>
                                        <p:tgtEl>
                                          <p:spTgt spid="83971">
                                            <p:txEl>
                                              <p:pRg st="5" end="5"/>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83971">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7" fill="hold" nodeType="clickPar">
                      <p:stCondLst>
                        <p:cond delay="indefinite"/>
                      </p:stCondLst>
                      <p:childTnLst>
                        <p:par>
                          <p:cTn id="38" fill="hold" nodeType="withGroup">
                            <p:stCondLst>
                              <p:cond delay="0"/>
                            </p:stCondLst>
                            <p:childTnLst>
                              <p:par>
                                <p:cTn id="39" presetID="2" presetClass="entr" presetSubtype="4" fill="hold" nodeType="clickEffect">
                                  <p:stCondLst>
                                    <p:cond delay="0"/>
                                  </p:stCondLst>
                                  <p:childTnLst>
                                    <p:set>
                                      <p:cBhvr>
                                        <p:cTn id="40" dur="1" fill="hold">
                                          <p:stCondLst>
                                            <p:cond delay="0"/>
                                          </p:stCondLst>
                                        </p:cTn>
                                        <p:tgtEl>
                                          <p:spTgt spid="83971">
                                            <p:txEl>
                                              <p:pRg st="6" end="6"/>
                                            </p:txEl>
                                          </p:spTgt>
                                        </p:tgtEl>
                                        <p:attrNameLst>
                                          <p:attrName>style.visibility</p:attrName>
                                        </p:attrNameLst>
                                      </p:cBhvr>
                                      <p:to>
                                        <p:strVal val="visible"/>
                                      </p:to>
                                    </p:set>
                                    <p:anim calcmode="lin" valueType="num">
                                      <p:cBhvr additive="base">
                                        <p:cTn id="41" dur="500" fill="hold"/>
                                        <p:tgtEl>
                                          <p:spTgt spid="83971">
                                            <p:txEl>
                                              <p:pRg st="6" end="6"/>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83971">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3" fill="hold" nodeType="clickPar">
                      <p:stCondLst>
                        <p:cond delay="indefinite"/>
                      </p:stCondLst>
                      <p:childTnLst>
                        <p:par>
                          <p:cTn id="44" fill="hold" nodeType="withGroup">
                            <p:stCondLst>
                              <p:cond delay="0"/>
                            </p:stCondLst>
                            <p:childTnLst>
                              <p:par>
                                <p:cTn id="45" presetID="2" presetClass="entr" presetSubtype="4" fill="hold" nodeType="clickEffect">
                                  <p:stCondLst>
                                    <p:cond delay="0"/>
                                  </p:stCondLst>
                                  <p:childTnLst>
                                    <p:set>
                                      <p:cBhvr>
                                        <p:cTn id="46" dur="1" fill="hold">
                                          <p:stCondLst>
                                            <p:cond delay="0"/>
                                          </p:stCondLst>
                                        </p:cTn>
                                        <p:tgtEl>
                                          <p:spTgt spid="83971">
                                            <p:txEl>
                                              <p:pRg st="7" end="7"/>
                                            </p:txEl>
                                          </p:spTgt>
                                        </p:tgtEl>
                                        <p:attrNameLst>
                                          <p:attrName>style.visibility</p:attrName>
                                        </p:attrNameLst>
                                      </p:cBhvr>
                                      <p:to>
                                        <p:strVal val="visible"/>
                                      </p:to>
                                    </p:set>
                                    <p:anim calcmode="lin" valueType="num">
                                      <p:cBhvr additive="base">
                                        <p:cTn id="47" dur="500" fill="hold"/>
                                        <p:tgtEl>
                                          <p:spTgt spid="83971">
                                            <p:txEl>
                                              <p:pRg st="7" end="7"/>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83971">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49" fill="hold" nodeType="clickPar">
                      <p:stCondLst>
                        <p:cond delay="indefinite"/>
                      </p:stCondLst>
                      <p:childTnLst>
                        <p:par>
                          <p:cTn id="50" fill="hold" nodeType="withGroup">
                            <p:stCondLst>
                              <p:cond delay="0"/>
                            </p:stCondLst>
                            <p:childTnLst>
                              <p:par>
                                <p:cTn id="51" presetID="2" presetClass="entr" presetSubtype="4" fill="hold" nodeType="clickEffect">
                                  <p:stCondLst>
                                    <p:cond delay="0"/>
                                  </p:stCondLst>
                                  <p:childTnLst>
                                    <p:set>
                                      <p:cBhvr>
                                        <p:cTn id="52" dur="1" fill="hold">
                                          <p:stCondLst>
                                            <p:cond delay="0"/>
                                          </p:stCondLst>
                                        </p:cTn>
                                        <p:tgtEl>
                                          <p:spTgt spid="83971">
                                            <p:txEl>
                                              <p:pRg st="8" end="8"/>
                                            </p:txEl>
                                          </p:spTgt>
                                        </p:tgtEl>
                                        <p:attrNameLst>
                                          <p:attrName>style.visibility</p:attrName>
                                        </p:attrNameLst>
                                      </p:cBhvr>
                                      <p:to>
                                        <p:strVal val="visible"/>
                                      </p:to>
                                    </p:set>
                                    <p:anim calcmode="lin" valueType="num">
                                      <p:cBhvr additive="base">
                                        <p:cTn id="53" dur="500" fill="hold"/>
                                        <p:tgtEl>
                                          <p:spTgt spid="83971">
                                            <p:txEl>
                                              <p:pRg st="8" end="8"/>
                                            </p:txEl>
                                          </p:spTgt>
                                        </p:tgtEl>
                                        <p:attrNameLst>
                                          <p:attrName>ppt_x</p:attrName>
                                        </p:attrNameLst>
                                      </p:cBhvr>
                                      <p:tavLst>
                                        <p:tav tm="0">
                                          <p:val>
                                            <p:strVal val="#ppt_x"/>
                                          </p:val>
                                        </p:tav>
                                        <p:tav tm="100000">
                                          <p:val>
                                            <p:strVal val="#ppt_x"/>
                                          </p:val>
                                        </p:tav>
                                      </p:tavLst>
                                    </p:anim>
                                    <p:anim calcmode="lin" valueType="num">
                                      <p:cBhvr additive="base">
                                        <p:cTn id="54" dur="500" fill="hold"/>
                                        <p:tgtEl>
                                          <p:spTgt spid="83971">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5" fill="hold" nodeType="clickPar">
                      <p:stCondLst>
                        <p:cond delay="indefinite"/>
                      </p:stCondLst>
                      <p:childTnLst>
                        <p:par>
                          <p:cTn id="56" fill="hold" nodeType="withGroup">
                            <p:stCondLst>
                              <p:cond delay="0"/>
                            </p:stCondLst>
                            <p:childTnLst>
                              <p:par>
                                <p:cTn id="57" presetID="2" presetClass="entr" presetSubtype="4" fill="hold" nodeType="clickEffect">
                                  <p:stCondLst>
                                    <p:cond delay="0"/>
                                  </p:stCondLst>
                                  <p:childTnLst>
                                    <p:set>
                                      <p:cBhvr>
                                        <p:cTn id="58" dur="1" fill="hold">
                                          <p:stCondLst>
                                            <p:cond delay="0"/>
                                          </p:stCondLst>
                                        </p:cTn>
                                        <p:tgtEl>
                                          <p:spTgt spid="83971">
                                            <p:txEl>
                                              <p:pRg st="9" end="9"/>
                                            </p:txEl>
                                          </p:spTgt>
                                        </p:tgtEl>
                                        <p:attrNameLst>
                                          <p:attrName>style.visibility</p:attrName>
                                        </p:attrNameLst>
                                      </p:cBhvr>
                                      <p:to>
                                        <p:strVal val="visible"/>
                                      </p:to>
                                    </p:set>
                                    <p:anim calcmode="lin" valueType="num">
                                      <p:cBhvr additive="base">
                                        <p:cTn id="59" dur="500" fill="hold"/>
                                        <p:tgtEl>
                                          <p:spTgt spid="83971">
                                            <p:txEl>
                                              <p:pRg st="9" end="9"/>
                                            </p:txEl>
                                          </p:spTgt>
                                        </p:tgtEl>
                                        <p:attrNameLst>
                                          <p:attrName>ppt_x</p:attrName>
                                        </p:attrNameLst>
                                      </p:cBhvr>
                                      <p:tavLst>
                                        <p:tav tm="0">
                                          <p:val>
                                            <p:strVal val="#ppt_x"/>
                                          </p:val>
                                        </p:tav>
                                        <p:tav tm="100000">
                                          <p:val>
                                            <p:strVal val="#ppt_x"/>
                                          </p:val>
                                        </p:tav>
                                      </p:tavLst>
                                    </p:anim>
                                    <p:anim calcmode="lin" valueType="num">
                                      <p:cBhvr additive="base">
                                        <p:cTn id="60" dur="500" fill="hold"/>
                                        <p:tgtEl>
                                          <p:spTgt spid="83971">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1" fill="hold" nodeType="clickPar">
                      <p:stCondLst>
                        <p:cond delay="indefinite"/>
                      </p:stCondLst>
                      <p:childTnLst>
                        <p:par>
                          <p:cTn id="62" fill="hold" nodeType="withGroup">
                            <p:stCondLst>
                              <p:cond delay="0"/>
                            </p:stCondLst>
                            <p:childTnLst>
                              <p:par>
                                <p:cTn id="63" presetID="2" presetClass="entr" presetSubtype="4" fill="hold" nodeType="clickEffect">
                                  <p:stCondLst>
                                    <p:cond delay="0"/>
                                  </p:stCondLst>
                                  <p:childTnLst>
                                    <p:set>
                                      <p:cBhvr>
                                        <p:cTn id="64" dur="1" fill="hold">
                                          <p:stCondLst>
                                            <p:cond delay="0"/>
                                          </p:stCondLst>
                                        </p:cTn>
                                        <p:tgtEl>
                                          <p:spTgt spid="83971">
                                            <p:txEl>
                                              <p:pRg st="10" end="10"/>
                                            </p:txEl>
                                          </p:spTgt>
                                        </p:tgtEl>
                                        <p:attrNameLst>
                                          <p:attrName>style.visibility</p:attrName>
                                        </p:attrNameLst>
                                      </p:cBhvr>
                                      <p:to>
                                        <p:strVal val="visible"/>
                                      </p:to>
                                    </p:set>
                                    <p:anim calcmode="lin" valueType="num">
                                      <p:cBhvr additive="base">
                                        <p:cTn id="65" dur="500" fill="hold"/>
                                        <p:tgtEl>
                                          <p:spTgt spid="83971">
                                            <p:txEl>
                                              <p:pRg st="10" end="10"/>
                                            </p:txEl>
                                          </p:spTgt>
                                        </p:tgtEl>
                                        <p:attrNameLst>
                                          <p:attrName>ppt_x</p:attrName>
                                        </p:attrNameLst>
                                      </p:cBhvr>
                                      <p:tavLst>
                                        <p:tav tm="0">
                                          <p:val>
                                            <p:strVal val="#ppt_x"/>
                                          </p:val>
                                        </p:tav>
                                        <p:tav tm="100000">
                                          <p:val>
                                            <p:strVal val="#ppt_x"/>
                                          </p:val>
                                        </p:tav>
                                      </p:tavLst>
                                    </p:anim>
                                    <p:anim calcmode="lin" valueType="num">
                                      <p:cBhvr additive="base">
                                        <p:cTn id="66" dur="500" fill="hold"/>
                                        <p:tgtEl>
                                          <p:spTgt spid="83971">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rtl="0"/>
            <a:r>
              <a:rPr lang="it-IT" b="0" i="0" u="none">
                <a:latin typeface="Arial" charset="0"/>
                <a:cs typeface="Arial" charset="0"/>
              </a:rPr>
              <a:t>Riferimenti</a:t>
            </a:r>
            <a:endParaRPr lang="it-IT" smtClean="0">
              <a:latin typeface="Arial" charset="0"/>
              <a:cs typeface="Arial" charset="0"/>
            </a:endParaRPr>
          </a:p>
        </p:txBody>
      </p:sp>
      <p:sp>
        <p:nvSpPr>
          <p:cNvPr id="8195" name="Rectangle 3"/>
          <p:cNvSpPr>
            <a:spLocks noGrp="1" noChangeArrowheads="1"/>
          </p:cNvSpPr>
          <p:nvPr>
            <p:ph type="body" idx="1"/>
          </p:nvPr>
        </p:nvSpPr>
        <p:spPr>
          <a:xfrm>
            <a:off x="468313" y="1214438"/>
            <a:ext cx="8351837" cy="4576762"/>
          </a:xfrm>
        </p:spPr>
        <p:txBody>
          <a:bodyPr/>
          <a:lstStyle/>
          <a:p>
            <a:pPr algn="l" rtl="0"/>
            <a:r>
              <a:rPr lang="it-IT" sz="1600" b="0" i="0" u="none">
                <a:latin typeface="Arial" charset="0"/>
                <a:cs typeface="Arial" charset="0"/>
              </a:rPr>
              <a:t>Königová, M.: How to Thing Creatively, Grada Publishing, a.s., 2006</a:t>
            </a:r>
          </a:p>
          <a:p>
            <a:pPr algn="l" rtl="0"/>
            <a:r>
              <a:rPr lang="it-IT" sz="1600" b="0" i="0" u="none">
                <a:latin typeface="Arial" charset="0"/>
                <a:cs typeface="Arial" charset="0"/>
              </a:rPr>
              <a:t>Mikuláštík, M.: Creativity and Innovation in a Manager Work, Grada Publishing, a.s., 2010</a:t>
            </a:r>
          </a:p>
          <a:p>
            <a:pPr algn="l" rtl="0"/>
            <a:r>
              <a:rPr lang="it-IT" sz="1600" b="0" i="0" u="none">
                <a:latin typeface="Arial" charset="0"/>
                <a:cs typeface="Arial" charset="0"/>
              </a:rPr>
              <a:t>Košturiak, J.; Chať, J.: Innovation – Your Competitive Advantage, Computer Press, 2008</a:t>
            </a:r>
          </a:p>
          <a:p>
            <a:pPr algn="l" rtl="0"/>
            <a:r>
              <a:rPr lang="it-IT" sz="1600" b="0" i="0" u="none">
                <a:latin typeface="Arial" charset="0"/>
                <a:cs typeface="Arial" charset="0"/>
              </a:rPr>
              <a:t>Šuler, O.: Five Roles of Manager and How to Master Them Professionally, Computer Press, 2008</a:t>
            </a:r>
          </a:p>
          <a:p>
            <a:pPr algn="l" rtl="0"/>
            <a:r>
              <a:rPr lang="it-IT" sz="1600" b="0" i="0" u="none">
                <a:latin typeface="Arial" charset="0"/>
                <a:cs typeface="Arial" charset="0"/>
              </a:rPr>
              <a:t>Šuler, O.: 100 Key Management Techniques, Computer Press, 2009</a:t>
            </a:r>
          </a:p>
          <a:p>
            <a:pPr algn="l" rtl="0">
              <a:lnSpc>
                <a:spcPct val="90000"/>
              </a:lnSpc>
              <a:buFontTx/>
              <a:buNone/>
            </a:pPr>
            <a:endParaRPr lang="it-IT" sz="1400" dirty="0" smtClean="0">
              <a:latin typeface="Arial" charset="0"/>
              <a:cs typeface="Arial" charset="0"/>
            </a:endParaRP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rtl="0"/>
            <a:r>
              <a:rPr lang="it-IT" b="0" i="0" u="none">
                <a:latin typeface="Arial" charset="0"/>
                <a:cs typeface="Arial" charset="0"/>
              </a:rPr>
              <a:t>Riferimenti agli Autori</a:t>
            </a:r>
            <a:endParaRPr lang="it-IT" smtClean="0">
              <a:latin typeface="Arial" charset="0"/>
              <a:cs typeface="Arial" charset="0"/>
            </a:endParaRPr>
          </a:p>
        </p:txBody>
      </p:sp>
      <p:sp>
        <p:nvSpPr>
          <p:cNvPr id="9219" name="Rectangle 3"/>
          <p:cNvSpPr>
            <a:spLocks noGrp="1" noChangeArrowheads="1"/>
          </p:cNvSpPr>
          <p:nvPr>
            <p:ph type="body" idx="1"/>
          </p:nvPr>
        </p:nvSpPr>
        <p:spPr>
          <a:xfrm>
            <a:off x="323850" y="1412875"/>
            <a:ext cx="8569325" cy="4378325"/>
          </a:xfrm>
        </p:spPr>
        <p:txBody>
          <a:bodyPr/>
          <a:lstStyle/>
          <a:p>
            <a:pPr algn="l" rtl="0">
              <a:lnSpc>
                <a:spcPct val="80000"/>
              </a:lnSpc>
              <a:buFontTx/>
              <a:buNone/>
            </a:pPr>
            <a:r>
              <a:rPr lang="it-IT" sz="1400" b="0" i="0" u="none">
                <a:latin typeface="Arial" charset="0"/>
                <a:cs typeface="Arial" charset="0"/>
              </a:rPr>
              <a:t>Questo materiale formativo è stato certificato secondo le norme </a:t>
            </a:r>
            <a:r>
              <a:rPr lang="it-IT" sz="1400" b="1" i="0" u="none">
                <a:latin typeface="Arial" charset="0"/>
                <a:cs typeface="Arial" charset="0"/>
              </a:rPr>
              <a:t>ECQA – European Certification and Qualification Association.</a:t>
            </a:r>
          </a:p>
          <a:p>
            <a:pPr algn="l" rtl="0">
              <a:lnSpc>
                <a:spcPct val="80000"/>
              </a:lnSpc>
              <a:buFontTx/>
              <a:buNone/>
            </a:pPr>
            <a:endParaRPr lang="it-IT" sz="1400" b="1" dirty="0" smtClean="0">
              <a:latin typeface="Arial" charset="0"/>
              <a:cs typeface="Arial" charset="0"/>
            </a:endParaRPr>
          </a:p>
          <a:p>
            <a:pPr algn="l" rtl="0">
              <a:lnSpc>
                <a:spcPct val="80000"/>
              </a:lnSpc>
              <a:buFontTx/>
              <a:buNone/>
            </a:pPr>
            <a:r>
              <a:rPr lang="it-IT" sz="1400" b="0" i="0" u="none">
                <a:latin typeface="Arial" charset="0"/>
                <a:cs typeface="Arial" charset="0"/>
              </a:rPr>
              <a:t>Il materiale formativo è stato sviluppato dal consorzio internazionale </a:t>
            </a:r>
            <a:r>
              <a:rPr lang="it-IT" sz="1400" b="1" i="0" u="none">
                <a:latin typeface="Arial" charset="0"/>
                <a:cs typeface="Arial" charset="0"/>
              </a:rPr>
              <a:t>“From Idea to Enterprise”:</a:t>
            </a:r>
          </a:p>
          <a:p>
            <a:pPr algn="l" rtl="0">
              <a:lnSpc>
                <a:spcPct val="80000"/>
              </a:lnSpc>
            </a:pPr>
            <a:endParaRPr lang="it-IT" sz="1400" dirty="0" smtClean="0">
              <a:latin typeface="Arial" charset="0"/>
              <a:cs typeface="Arial" charset="0"/>
            </a:endParaRPr>
          </a:p>
          <a:p>
            <a:pPr algn="l" rtl="0">
              <a:lnSpc>
                <a:spcPct val="80000"/>
              </a:lnSpc>
            </a:pPr>
            <a:r>
              <a:rPr lang="it-IT" sz="1400" b="1" i="0" u="none">
                <a:latin typeface="Arial" charset="0"/>
                <a:cs typeface="Arial" charset="0"/>
              </a:rPr>
              <a:t>RPIC-VIP s.r.o.,</a:t>
            </a:r>
            <a:r>
              <a:rPr lang="it-IT" sz="1400" b="0" i="0" u="none">
                <a:latin typeface="Arial" charset="0"/>
                <a:cs typeface="Arial" charset="0"/>
              </a:rPr>
              <a:t> Repubblica Ceca, </a:t>
            </a:r>
            <a:r>
              <a:rPr lang="it-IT" sz="1400" b="0" i="0" u="none">
                <a:latin typeface="Arial" charset="0"/>
                <a:cs typeface="Arial" charset="0"/>
                <a:hlinkClick r:id="rId3"/>
              </a:rPr>
              <a:t>www.rpic-vip.cz</a:t>
            </a:r>
            <a:endParaRPr lang="it-IT" sz="1400" dirty="0" smtClean="0">
              <a:latin typeface="Arial" charset="0"/>
              <a:cs typeface="Arial" charset="0"/>
            </a:endParaRPr>
          </a:p>
          <a:p>
            <a:pPr algn="l" rtl="0">
              <a:lnSpc>
                <a:spcPct val="80000"/>
              </a:lnSpc>
            </a:pPr>
            <a:r>
              <a:rPr lang="it-IT" sz="1400" b="1" i="0" u="none">
                <a:latin typeface="Arial" charset="0"/>
                <a:cs typeface="Arial" charset="0"/>
              </a:rPr>
              <a:t>ISQ,</a:t>
            </a:r>
            <a:r>
              <a:rPr lang="it-IT" sz="1400" b="0" i="0" u="none">
                <a:latin typeface="Arial" charset="0"/>
                <a:cs typeface="Arial" charset="0"/>
              </a:rPr>
              <a:t> Portogallo, </a:t>
            </a:r>
            <a:r>
              <a:rPr lang="it-IT" sz="1400" b="0" i="0" u="none">
                <a:latin typeface="Arial" charset="0"/>
                <a:cs typeface="Arial" charset="0"/>
                <a:hlinkClick r:id="rId4"/>
              </a:rPr>
              <a:t>www.isq.pt</a:t>
            </a:r>
            <a:endParaRPr lang="it-IT" sz="1400" dirty="0" smtClean="0">
              <a:latin typeface="Arial" charset="0"/>
              <a:cs typeface="Arial" charset="0"/>
            </a:endParaRPr>
          </a:p>
          <a:p>
            <a:pPr algn="l" rtl="0">
              <a:lnSpc>
                <a:spcPct val="80000"/>
              </a:lnSpc>
            </a:pPr>
            <a:r>
              <a:rPr lang="it-IT" sz="1400" b="1" i="0" u="none">
                <a:latin typeface="Arial" charset="0"/>
                <a:cs typeface="Arial" charset="0"/>
              </a:rPr>
              <a:t>EUROSUCCESS CONSULTING,</a:t>
            </a:r>
            <a:r>
              <a:rPr lang="it-IT" sz="1400" b="0" i="0" u="none">
                <a:latin typeface="Arial" charset="0"/>
                <a:cs typeface="Arial" charset="0"/>
              </a:rPr>
              <a:t> Cipro, </a:t>
            </a:r>
            <a:r>
              <a:rPr lang="it-IT" sz="1400" b="0" i="0" u="none">
                <a:latin typeface="Arial" charset="0"/>
                <a:cs typeface="Arial" charset="0"/>
                <a:hlinkClick r:id="rId5"/>
              </a:rPr>
              <a:t>www.eurosc.eu</a:t>
            </a:r>
            <a:r>
              <a:rPr lang="it-IT" sz="1400" b="0" i="0" u="none">
                <a:latin typeface="Arial" charset="0"/>
                <a:cs typeface="Arial" charset="0"/>
              </a:rPr>
              <a:t> </a:t>
            </a:r>
            <a:endParaRPr lang="it-IT" sz="1400" dirty="0" smtClean="0">
              <a:latin typeface="Arial" charset="0"/>
              <a:cs typeface="Arial" charset="0"/>
            </a:endParaRPr>
          </a:p>
          <a:p>
            <a:pPr algn="l" rtl="0">
              <a:lnSpc>
                <a:spcPct val="80000"/>
              </a:lnSpc>
            </a:pPr>
            <a:r>
              <a:rPr lang="it-IT" sz="1400" b="1" i="0" u="none">
                <a:latin typeface="Arial" charset="0"/>
                <a:cs typeface="Arial" charset="0"/>
              </a:rPr>
              <a:t>CIRSES,</a:t>
            </a:r>
            <a:r>
              <a:rPr lang="it-IT" sz="1400" b="0" i="0" u="none">
                <a:latin typeface="Arial" charset="0"/>
                <a:cs typeface="Arial" charset="0"/>
              </a:rPr>
              <a:t> Italia, </a:t>
            </a:r>
            <a:r>
              <a:rPr lang="it-IT" sz="1400" b="0" i="0" u="none">
                <a:latin typeface="Arial" charset="0"/>
                <a:cs typeface="Arial" charset="0"/>
                <a:hlinkClick r:id="rId6"/>
              </a:rPr>
              <a:t>www.cirses.it</a:t>
            </a:r>
            <a:endParaRPr lang="it-IT" sz="1400" dirty="0" smtClean="0">
              <a:latin typeface="Arial" charset="0"/>
              <a:cs typeface="Arial" charset="0"/>
            </a:endParaRPr>
          </a:p>
          <a:p>
            <a:pPr algn="l" rtl="0">
              <a:lnSpc>
                <a:spcPct val="80000"/>
              </a:lnSpc>
            </a:pPr>
            <a:r>
              <a:rPr lang="it-IT" sz="1400" b="1" i="0" u="none">
                <a:latin typeface="Arial" charset="0"/>
                <a:cs typeface="Arial" charset="0"/>
              </a:rPr>
              <a:t>ISCN Ges.m.b.H,</a:t>
            </a:r>
            <a:r>
              <a:rPr lang="it-IT" sz="1400" b="0" i="0" u="none">
                <a:latin typeface="Arial" charset="0"/>
                <a:cs typeface="Arial" charset="0"/>
              </a:rPr>
              <a:t> Austria, </a:t>
            </a:r>
            <a:r>
              <a:rPr lang="it-IT" sz="1400" b="0" i="0" u="none">
                <a:latin typeface="Arial" charset="0"/>
                <a:cs typeface="Arial" charset="0"/>
                <a:hlinkClick r:id="rId7"/>
              </a:rPr>
              <a:t>www.iscn.com</a:t>
            </a:r>
            <a:endParaRPr lang="it-IT" sz="1400" dirty="0" smtClean="0">
              <a:latin typeface="Arial" charset="0"/>
              <a:cs typeface="Arial" charset="0"/>
            </a:endParaRPr>
          </a:p>
          <a:p>
            <a:pPr algn="l" rtl="0">
              <a:lnSpc>
                <a:spcPct val="80000"/>
              </a:lnSpc>
            </a:pPr>
            <a:r>
              <a:rPr lang="it-IT" sz="1400" b="1" i="0" u="none">
                <a:latin typeface="Arial" charset="0"/>
                <a:cs typeface="Arial" charset="0"/>
              </a:rPr>
              <a:t>European Manufacturing and Innovation Research Association AISBL,</a:t>
            </a:r>
            <a:r>
              <a:rPr lang="it-IT" sz="1400" b="0" i="0" u="none">
                <a:latin typeface="Arial" charset="0"/>
                <a:cs typeface="Arial" charset="0"/>
              </a:rPr>
              <a:t> Belgio/Francia, </a:t>
            </a:r>
            <a:r>
              <a:rPr lang="it-IT" sz="1400" b="0" i="0" u="none">
                <a:latin typeface="Arial" charset="0"/>
                <a:cs typeface="Arial" charset="0"/>
                <a:hlinkClick r:id="rId8"/>
              </a:rPr>
              <a:t>www.emiracle.eu</a:t>
            </a:r>
            <a:r>
              <a:rPr lang="it-IT" sz="1400" b="0" i="0" u="none">
                <a:latin typeface="Arial" charset="0"/>
                <a:cs typeface="Arial" charset="0"/>
              </a:rPr>
              <a:t> </a:t>
            </a:r>
            <a:endParaRPr lang="it-IT" sz="1400" dirty="0" smtClean="0">
              <a:latin typeface="Arial" charset="0"/>
              <a:cs typeface="Arial" charset="0"/>
            </a:endParaRPr>
          </a:p>
          <a:p>
            <a:pPr algn="l" rtl="0">
              <a:lnSpc>
                <a:spcPct val="80000"/>
              </a:lnSpc>
            </a:pPr>
            <a:endParaRPr lang="it-IT" sz="1400" dirty="0" smtClean="0">
              <a:latin typeface="Arial" charset="0"/>
              <a:cs typeface="Arial" charset="0"/>
            </a:endParaRPr>
          </a:p>
          <a:p>
            <a:pPr algn="l" rtl="0">
              <a:lnSpc>
                <a:spcPct val="80000"/>
              </a:lnSpc>
            </a:pPr>
            <a:r>
              <a:rPr lang="it-IT" sz="1400" b="0" i="0" u="none">
                <a:latin typeface="Arial" charset="0"/>
                <a:cs typeface="Arial" charset="0"/>
              </a:rPr>
              <a:t>Lo sviluppo di questo materiale formativo è stato in parte finanziato dall’UE con:</a:t>
            </a:r>
          </a:p>
          <a:p>
            <a:pPr algn="l" rtl="0">
              <a:lnSpc>
                <a:spcPct val="80000"/>
              </a:lnSpc>
              <a:buFontTx/>
              <a:buNone/>
            </a:pPr>
            <a:r>
              <a:rPr lang="it-IT" sz="1400" b="0" i="0" u="none">
                <a:latin typeface="Arial" charset="0"/>
                <a:cs typeface="Arial" charset="0"/>
              </a:rPr>
              <a:t>	il Programma Leonardo da Vinci 2012-1-CZ1-LEO05-09679.</a:t>
            </a:r>
          </a:p>
          <a:p>
            <a:pPr algn="l" rtl="0">
              <a:lnSpc>
                <a:spcPct val="80000"/>
              </a:lnSpc>
            </a:pPr>
            <a:endParaRPr lang="it-IT" sz="1400" dirty="0" smtClean="0">
              <a:latin typeface="Arial" charset="0"/>
              <a:cs typeface="Arial" charset="0"/>
            </a:endParaRPr>
          </a:p>
          <a:p>
            <a:pPr algn="l" rtl="0">
              <a:lnSpc>
                <a:spcPct val="80000"/>
              </a:lnSpc>
            </a:pPr>
            <a:endParaRPr lang="it-IT" sz="2000" dirty="0" smtClean="0">
              <a:latin typeface="Arial" charset="0"/>
              <a:cs typeface="Arial" charset="0"/>
            </a:endParaRPr>
          </a:p>
        </p:txBody>
      </p:sp>
      <p:sp>
        <p:nvSpPr>
          <p:cNvPr id="9221" name="Text Box 5"/>
          <p:cNvSpPr txBox="1">
            <a:spLocks noChangeArrowheads="1"/>
          </p:cNvSpPr>
          <p:nvPr/>
        </p:nvSpPr>
        <p:spPr bwMode="auto">
          <a:xfrm>
            <a:off x="3492500" y="4859338"/>
            <a:ext cx="5373688" cy="730250"/>
          </a:xfrm>
          <a:prstGeom prst="rect">
            <a:avLst/>
          </a:prstGeom>
          <a:noFill/>
          <a:ln w="9525">
            <a:noFill/>
            <a:miter lim="800000"/>
            <a:headEnd/>
            <a:tailEnd/>
          </a:ln>
        </p:spPr>
        <p:txBody>
          <a:bodyPr>
            <a:spAutoFit/>
          </a:bodyPr>
          <a:lstStyle/>
          <a:p>
            <a:pPr algn="l" rtl="0"/>
            <a:r>
              <a:rPr lang="it-IT" sz="1400" b="0" i="0" u="none">
                <a:solidFill>
                  <a:srgbClr val="000099"/>
                </a:solidFill>
                <a:latin typeface="Tw Cen MT" pitchFamily="34" charset="0"/>
              </a:rPr>
              <a:t>Questa pubblicazione riflette il punto di vista esclusivo degli autori e la Commissione non può essere ritenuta responsabile di eventuali utilizzi che potrebbero essere fatti delle informazioni ivi contenute. </a:t>
            </a:r>
          </a:p>
        </p:txBody>
      </p:sp>
      <p:pic>
        <p:nvPicPr>
          <p:cNvPr id="1026" name="Picture 2" descr="EU_flag_LLP_EN-01"/>
          <p:cNvPicPr>
            <a:picLocks noChangeAspect="1" noChangeArrowheads="1"/>
          </p:cNvPicPr>
          <p:nvPr/>
        </p:nvPicPr>
        <p:blipFill>
          <a:blip r:embed="rId9" cstate="print"/>
          <a:srcRect/>
          <a:stretch>
            <a:fillRect/>
          </a:stretch>
        </p:blipFill>
        <p:spPr bwMode="auto">
          <a:xfrm>
            <a:off x="683568" y="4869160"/>
            <a:ext cx="2088232" cy="815749"/>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Obdélník 1"/>
          <p:cNvSpPr>
            <a:spLocks noChangeArrowheads="1"/>
          </p:cNvSpPr>
          <p:nvPr/>
        </p:nvSpPr>
        <p:spPr bwMode="auto">
          <a:xfrm>
            <a:off x="0" y="260648"/>
            <a:ext cx="9144000" cy="52322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p>
            <a:pPr algn="ctr" rtl="0"/>
            <a:r>
              <a:rPr lang="it-IT" b="1" i="0" u="none">
                <a:solidFill>
                  <a:srgbClr val="000090"/>
                </a:solidFill>
                <a:latin typeface="Arial"/>
                <a:cs typeface="Arial"/>
              </a:rPr>
              <a:t>Come fare?</a:t>
            </a:r>
            <a:endParaRPr lang="it-IT" b="1" u="none" dirty="0">
              <a:solidFill>
                <a:srgbClr val="000090"/>
              </a:solidFill>
              <a:latin typeface="Arial"/>
              <a:cs typeface="Arial"/>
            </a:endParaRPr>
          </a:p>
        </p:txBody>
      </p:sp>
      <p:pic>
        <p:nvPicPr>
          <p:cNvPr id="24579" name="Picture 2"/>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323528" y="1772816"/>
            <a:ext cx="2073061" cy="273551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4" name="Obdélník 1"/>
          <p:cNvSpPr>
            <a:spLocks noChangeArrowheads="1"/>
          </p:cNvSpPr>
          <p:nvPr/>
        </p:nvSpPr>
        <p:spPr bwMode="auto">
          <a:xfrm>
            <a:off x="3059833" y="981075"/>
            <a:ext cx="5615856" cy="3934410"/>
          </a:xfrm>
          <a:prstGeom prst="rect">
            <a:avLst/>
          </a:prstGeom>
          <a:noFill/>
          <a:ln>
            <a:noFill/>
          </a:ln>
          <a:extLst/>
        </p:spPr>
        <p:txBody>
          <a:bodyPr wrap="square">
            <a:spAutoFit/>
          </a:bodyPr>
          <a:lstStyle/>
          <a:p>
            <a:pPr algn="l" rtl="0">
              <a:lnSpc>
                <a:spcPct val="150000"/>
              </a:lnSpc>
            </a:pPr>
            <a:r>
              <a:rPr lang="it-IT" sz="2800" b="1" i="0" u="none">
                <a:latin typeface="Arial"/>
                <a:cs typeface="Arial"/>
              </a:rPr>
              <a:t>Processo di problem-solving:</a:t>
            </a:r>
            <a:r>
              <a:rPr lang="it-IT" sz="2800" b="0" i="0" u="none">
                <a:latin typeface="Arial"/>
                <a:cs typeface="Arial"/>
              </a:rPr>
              <a:t> </a:t>
            </a:r>
            <a:endParaRPr lang="it-IT" sz="2800" u="none" dirty="0" smtClean="0">
              <a:latin typeface="Arial"/>
              <a:cs typeface="Arial"/>
            </a:endParaRPr>
          </a:p>
          <a:p>
            <a:pPr algn="l" rtl="0">
              <a:lnSpc>
                <a:spcPct val="150000"/>
              </a:lnSpc>
              <a:buFontTx/>
              <a:buAutoNum type="arabicPeriod"/>
            </a:pPr>
            <a:r>
              <a:rPr lang="it-IT" sz="2800" b="0" i="0" u="none">
                <a:latin typeface="Arial"/>
                <a:cs typeface="Arial"/>
              </a:rPr>
              <a:t>Analizzare</a:t>
            </a:r>
          </a:p>
          <a:p>
            <a:pPr algn="l" rtl="0">
              <a:lnSpc>
                <a:spcPct val="150000"/>
              </a:lnSpc>
              <a:buFontTx/>
              <a:buAutoNum type="arabicPeriod"/>
            </a:pPr>
            <a:r>
              <a:rPr lang="it-IT" sz="2800" b="0" i="0" u="none">
                <a:latin typeface="Arial"/>
                <a:cs typeface="Arial"/>
              </a:rPr>
              <a:t>Suggerire delle soluzioni</a:t>
            </a:r>
          </a:p>
          <a:p>
            <a:pPr algn="l" rtl="0">
              <a:lnSpc>
                <a:spcPct val="150000"/>
              </a:lnSpc>
              <a:buFontTx/>
              <a:buAutoNum type="arabicPeriod"/>
            </a:pPr>
            <a:r>
              <a:rPr lang="it-IT" sz="2800" b="0" i="0" u="none">
                <a:latin typeface="Arial"/>
                <a:cs typeface="Arial"/>
              </a:rPr>
              <a:t>Scegliere l’opzione migliore</a:t>
            </a:r>
          </a:p>
          <a:p>
            <a:pPr algn="l" rtl="0">
              <a:lnSpc>
                <a:spcPct val="150000"/>
              </a:lnSpc>
              <a:buFontTx/>
              <a:buAutoNum type="arabicPeriod"/>
            </a:pPr>
            <a:r>
              <a:rPr lang="it-IT" sz="2800" b="0" i="0" u="none">
                <a:latin typeface="Arial"/>
                <a:cs typeface="Arial"/>
              </a:rPr>
              <a:t>Applicare la decisione</a:t>
            </a:r>
          </a:p>
          <a:p>
            <a:pPr algn="l" rtl="0">
              <a:lnSpc>
                <a:spcPct val="150000"/>
              </a:lnSpc>
              <a:buFontTx/>
              <a:buAutoNum type="arabicPeriod"/>
            </a:pPr>
            <a:r>
              <a:rPr lang="it-IT" sz="2800" b="0" i="0" u="none">
                <a:latin typeface="Arial"/>
                <a:cs typeface="Arial"/>
              </a:rPr>
              <a:t>Monitorare</a:t>
            </a:r>
            <a:endParaRPr lang="it-IT" sz="2800" u="none" dirty="0">
              <a:latin typeface="Arial"/>
              <a:cs typeface="Arial"/>
            </a:endParaRPr>
          </a:p>
        </p:txBody>
      </p:sp>
    </p:spTree>
    <p:extLst>
      <p:ext uri="{BB962C8B-B14F-4D97-AF65-F5344CB8AC3E}">
        <p14:creationId xmlns:p14="http://schemas.microsoft.com/office/powerpoint/2010/main" xmlns="" val="6375485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2721429" y="1560286"/>
            <a:ext cx="1270000" cy="671285"/>
          </a:xfrm>
          <a:prstGeom prst="roundRect">
            <a:avLst/>
          </a:prstGeom>
          <a:solidFill>
            <a:srgbClr val="0000FF"/>
          </a:solidFill>
        </p:spPr>
        <p:style>
          <a:lnRef idx="1">
            <a:schemeClr val="accent1"/>
          </a:lnRef>
          <a:fillRef idx="3">
            <a:schemeClr val="accent1"/>
          </a:fillRef>
          <a:effectRef idx="2">
            <a:schemeClr val="accent1"/>
          </a:effectRef>
          <a:fontRef idx="minor">
            <a:schemeClr val="lt1"/>
          </a:fontRef>
        </p:style>
        <p:txBody>
          <a:bodyPr rtlCol="0" anchor="ctr"/>
          <a:lstStyle/>
          <a:p>
            <a:pPr algn="ctr" rtl="0"/>
            <a:endParaRPr lang="it-IT"/>
          </a:p>
        </p:txBody>
      </p:sp>
      <p:sp>
        <p:nvSpPr>
          <p:cNvPr id="6" name="Rectangle 5"/>
          <p:cNvSpPr/>
          <p:nvPr/>
        </p:nvSpPr>
        <p:spPr>
          <a:xfrm>
            <a:off x="2721429" y="1560286"/>
            <a:ext cx="1270000" cy="671285"/>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rtl="0"/>
            <a:endParaRPr lang="it-IT"/>
          </a:p>
        </p:txBody>
      </p:sp>
      <p:pic>
        <p:nvPicPr>
          <p:cNvPr id="5" name="Picture 4"/>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259632" y="620688"/>
            <a:ext cx="7632848" cy="5184576"/>
          </a:xfrm>
          <a:prstGeom prst="rect">
            <a:avLst/>
          </a:prstGeom>
          <a:noFill/>
          <a:ln>
            <a:noFill/>
          </a:ln>
        </p:spPr>
      </p:pic>
      <p:pic>
        <p:nvPicPr>
          <p:cNvPr id="7" name="Picture 6"/>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1043608" y="637540"/>
            <a:ext cx="7848872" cy="5095716"/>
          </a:xfrm>
          <a:prstGeom prst="rect">
            <a:avLst/>
          </a:prstGeom>
          <a:noFill/>
          <a:ln>
            <a:noFill/>
          </a:ln>
        </p:spPr>
      </p:pic>
      <p:sp>
        <p:nvSpPr>
          <p:cNvPr id="3" name="TextBox 2"/>
          <p:cNvSpPr txBox="1"/>
          <p:nvPr/>
        </p:nvSpPr>
        <p:spPr>
          <a:xfrm>
            <a:off x="2195736" y="116632"/>
            <a:ext cx="5976664" cy="523220"/>
          </a:xfrm>
          <a:prstGeom prst="rect">
            <a:avLst/>
          </a:prstGeom>
          <a:noFill/>
        </p:spPr>
        <p:txBody>
          <a:bodyPr wrap="square" rtlCol="0">
            <a:spAutoFit/>
          </a:bodyPr>
          <a:lstStyle/>
          <a:p>
            <a:pPr algn="l" rtl="0"/>
            <a:r>
              <a:rPr lang="it-IT" b="1" i="0" u="none">
                <a:solidFill>
                  <a:srgbClr val="000090"/>
                </a:solidFill>
                <a:latin typeface="Arial"/>
                <a:cs typeface="Arial"/>
              </a:rPr>
              <a:t>Processo di problem-solving</a:t>
            </a:r>
            <a:endParaRPr lang="it-IT" b="1" u="none" dirty="0">
              <a:solidFill>
                <a:srgbClr val="000090"/>
              </a:solidFill>
              <a:latin typeface="Arial"/>
              <a:cs typeface="Arial"/>
            </a:endParaRPr>
          </a:p>
        </p:txBody>
      </p:sp>
    </p:spTree>
    <p:extLst>
      <p:ext uri="{BB962C8B-B14F-4D97-AF65-F5344CB8AC3E}">
        <p14:creationId xmlns:p14="http://schemas.microsoft.com/office/powerpoint/2010/main" xmlns="" val="33108418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Obdélník 1"/>
          <p:cNvSpPr>
            <a:spLocks noChangeArrowheads="1"/>
          </p:cNvSpPr>
          <p:nvPr/>
        </p:nvSpPr>
        <p:spPr bwMode="auto">
          <a:xfrm>
            <a:off x="323528" y="404664"/>
            <a:ext cx="9144000" cy="52322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p>
            <a:pPr algn="ctr" rtl="0"/>
            <a:r>
              <a:rPr lang="it-IT" b="0" i="0" u="none">
                <a:solidFill>
                  <a:srgbClr val="000090"/>
                </a:solidFill>
                <a:latin typeface="Arial"/>
                <a:cs typeface="Arial"/>
              </a:rPr>
              <a:t>     </a:t>
            </a:r>
            <a:r>
              <a:rPr lang="it-IT" b="1" i="0" u="none">
                <a:solidFill>
                  <a:srgbClr val="000090"/>
                </a:solidFill>
                <a:latin typeface="Arial"/>
                <a:cs typeface="Arial"/>
              </a:rPr>
              <a:t>Rispondete alle seguenti domande in 5 minuti:</a:t>
            </a:r>
            <a:endParaRPr lang="it-IT" b="1" u="none" dirty="0">
              <a:solidFill>
                <a:srgbClr val="000090"/>
              </a:solidFill>
              <a:latin typeface="Arial"/>
              <a:cs typeface="Arial"/>
            </a:endParaRPr>
          </a:p>
        </p:txBody>
      </p:sp>
      <p:sp>
        <p:nvSpPr>
          <p:cNvPr id="3" name="Obdélník 1"/>
          <p:cNvSpPr>
            <a:spLocks noChangeArrowheads="1"/>
          </p:cNvSpPr>
          <p:nvPr/>
        </p:nvSpPr>
        <p:spPr bwMode="auto">
          <a:xfrm>
            <a:off x="539552" y="1412776"/>
            <a:ext cx="7848600" cy="3108544"/>
          </a:xfrm>
          <a:prstGeom prst="rect">
            <a:avLst/>
          </a:prstGeom>
          <a:noFill/>
          <a:ln>
            <a:noFill/>
          </a:ln>
          <a:extLst/>
        </p:spPr>
        <p:txBody>
          <a:bodyPr>
            <a:spAutoFit/>
          </a:bodyPr>
          <a:lstStyle/>
          <a:p>
            <a:pPr marL="457200" indent="-457200" algn="l" rtl="0">
              <a:buFont typeface="Wingdings" charset="2"/>
              <a:buChar char="ü"/>
            </a:pPr>
            <a:r>
              <a:rPr lang="it-IT" b="0" i="0" u="none" dirty="0">
                <a:latin typeface="Arial"/>
                <a:cs typeface="Arial"/>
              </a:rPr>
              <a:t>Avete seguito le fasi indicate?</a:t>
            </a:r>
          </a:p>
          <a:p>
            <a:pPr marL="457200" indent="-457200" algn="l" rtl="0">
              <a:buFont typeface="Wingdings" charset="2"/>
              <a:buChar char="ü"/>
            </a:pPr>
            <a:r>
              <a:rPr lang="it-IT" b="0" i="0" u="none" dirty="0">
                <a:latin typeface="Arial"/>
                <a:cs typeface="Arial"/>
              </a:rPr>
              <a:t>Quale fase avete saltato? </a:t>
            </a:r>
          </a:p>
          <a:p>
            <a:pPr marL="457200" indent="-457200" algn="l" rtl="0">
              <a:buFont typeface="Wingdings" charset="2"/>
              <a:buChar char="ü"/>
            </a:pPr>
            <a:r>
              <a:rPr lang="it-IT" b="0" i="0" u="none" dirty="0">
                <a:latin typeface="Arial"/>
                <a:cs typeface="Arial"/>
              </a:rPr>
              <a:t>Quale fase è cruciale, secondo voi?</a:t>
            </a:r>
          </a:p>
          <a:p>
            <a:pPr marL="457200" indent="-457200" algn="l" rtl="0">
              <a:buFont typeface="Wingdings" charset="2"/>
              <a:buChar char="ü"/>
            </a:pPr>
            <a:r>
              <a:rPr lang="it-IT" b="0" i="0" u="none" dirty="0">
                <a:latin typeface="Arial"/>
                <a:cs typeface="Arial"/>
              </a:rPr>
              <a:t>Quale fase è la più complicata?</a:t>
            </a:r>
          </a:p>
          <a:p>
            <a:pPr marL="457200" indent="-457200" algn="l" rtl="0">
              <a:buFont typeface="Wingdings" charset="2"/>
              <a:buChar char="ü"/>
            </a:pPr>
            <a:r>
              <a:rPr lang="it-IT" b="0" i="0" u="none" dirty="0">
                <a:latin typeface="Arial"/>
                <a:cs typeface="Arial"/>
              </a:rPr>
              <a:t>Quali tecniche/strumenti conoscete o utilizzate per la soluzione di un problema?</a:t>
            </a:r>
          </a:p>
          <a:p>
            <a:pPr marL="457200" indent="-457200" algn="l" rtl="0">
              <a:buFont typeface="Wingdings" charset="2"/>
              <a:buChar char="ü"/>
            </a:pPr>
            <a:r>
              <a:rPr lang="it-IT" b="0" i="0" u="none" dirty="0">
                <a:latin typeface="Arial"/>
                <a:cs typeface="Arial"/>
              </a:rPr>
              <a:t>In quale fase utilizzate questa tecnica? </a:t>
            </a:r>
            <a:endParaRPr lang="it-IT" u="none" dirty="0">
              <a:latin typeface="Arial"/>
              <a:cs typeface="Arial"/>
            </a:endParaRPr>
          </a:p>
        </p:txBody>
      </p:sp>
    </p:spTree>
    <p:extLst>
      <p:ext uri="{BB962C8B-B14F-4D97-AF65-F5344CB8AC3E}">
        <p14:creationId xmlns:p14="http://schemas.microsoft.com/office/powerpoint/2010/main" xmlns="" val="277361070"/>
      </p:ext>
    </p:extLst>
  </p:cSld>
  <p:clrMapOvr>
    <a:masterClrMapping/>
  </p:clrMapOvr>
  <p:transition spd="slow">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Obdélník 1"/>
          <p:cNvSpPr>
            <a:spLocks noChangeArrowheads="1"/>
          </p:cNvSpPr>
          <p:nvPr/>
        </p:nvSpPr>
        <p:spPr bwMode="auto">
          <a:xfrm>
            <a:off x="20464" y="332656"/>
            <a:ext cx="9144000" cy="52322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p>
            <a:pPr algn="ctr" rtl="0"/>
            <a:r>
              <a:rPr lang="it-IT" b="1" i="0" u="none">
                <a:solidFill>
                  <a:srgbClr val="000090"/>
                </a:solidFill>
                <a:latin typeface="Arial"/>
                <a:cs typeface="Arial"/>
              </a:rPr>
              <a:t>1.</a:t>
            </a:r>
            <a:r>
              <a:rPr lang="it-IT" b="0" i="0" u="none">
                <a:solidFill>
                  <a:srgbClr val="000090"/>
                </a:solidFill>
                <a:latin typeface="Arial"/>
                <a:cs typeface="Arial"/>
              </a:rPr>
              <a:t> </a:t>
            </a:r>
            <a:r>
              <a:rPr lang="it-IT" b="1" i="0" u="none">
                <a:solidFill>
                  <a:srgbClr val="000090"/>
                </a:solidFill>
                <a:latin typeface="Arial"/>
                <a:cs typeface="Arial"/>
              </a:rPr>
              <a:t>Definizione del problema</a:t>
            </a:r>
            <a:endParaRPr lang="it-IT" b="1" u="none" dirty="0">
              <a:solidFill>
                <a:srgbClr val="000090"/>
              </a:solidFill>
              <a:latin typeface="Arial"/>
              <a:cs typeface="Arial"/>
            </a:endParaRPr>
          </a:p>
        </p:txBody>
      </p:sp>
      <p:sp>
        <p:nvSpPr>
          <p:cNvPr id="3" name="Obdélník 1"/>
          <p:cNvSpPr>
            <a:spLocks noChangeArrowheads="1"/>
          </p:cNvSpPr>
          <p:nvPr/>
        </p:nvSpPr>
        <p:spPr bwMode="auto">
          <a:xfrm>
            <a:off x="539552" y="1052736"/>
            <a:ext cx="7848600" cy="4832093"/>
          </a:xfrm>
          <a:prstGeom prst="rect">
            <a:avLst/>
          </a:prstGeom>
          <a:noFill/>
          <a:ln>
            <a:noFill/>
          </a:ln>
          <a:extLst/>
        </p:spPr>
        <p:txBody>
          <a:bodyPr>
            <a:spAutoFit/>
          </a:bodyPr>
          <a:lstStyle/>
          <a:p>
            <a:pPr marL="457200" lvl="0" indent="-457200" algn="l" rtl="0">
              <a:buFont typeface="Wingdings" charset="2"/>
              <a:buChar char="ü"/>
            </a:pPr>
            <a:r>
              <a:rPr lang="it-IT" sz="2800" b="0" i="0" u="none">
                <a:latin typeface="Arial"/>
                <a:cs typeface="Arial"/>
              </a:rPr>
              <a:t>Di cosa si tratta, cosa riguarda?</a:t>
            </a:r>
            <a:endParaRPr lang="it-IT" sz="2800" u="none" dirty="0">
              <a:latin typeface="Arial"/>
              <a:cs typeface="Arial"/>
            </a:endParaRPr>
          </a:p>
          <a:p>
            <a:pPr marL="457200" lvl="0" indent="-457200" algn="l" rtl="0">
              <a:buFont typeface="Wingdings" charset="2"/>
              <a:buChar char="ü"/>
            </a:pPr>
            <a:r>
              <a:rPr lang="it-IT" sz="2800" b="0" i="0" u="none">
                <a:latin typeface="Arial"/>
                <a:cs typeface="Arial"/>
              </a:rPr>
              <a:t>È un mio problema?</a:t>
            </a:r>
            <a:endParaRPr lang="it-IT" sz="2800" u="none" dirty="0">
              <a:latin typeface="Arial"/>
              <a:cs typeface="Arial"/>
            </a:endParaRPr>
          </a:p>
          <a:p>
            <a:pPr marL="457200" lvl="0" indent="-457200" algn="l" rtl="0">
              <a:buFont typeface="Wingdings" charset="2"/>
              <a:buChar char="ü"/>
            </a:pPr>
            <a:r>
              <a:rPr lang="it-IT" sz="2800" b="0" i="0" u="none">
                <a:latin typeface="Arial"/>
                <a:cs typeface="Arial"/>
              </a:rPr>
              <a:t>Posso risolverlo, vale la pena risolverlo?</a:t>
            </a:r>
            <a:endParaRPr lang="it-IT" sz="2800" u="none" dirty="0">
              <a:latin typeface="Arial"/>
              <a:cs typeface="Arial"/>
            </a:endParaRPr>
          </a:p>
          <a:p>
            <a:pPr marL="457200" indent="-457200" algn="l" rtl="0">
              <a:buFont typeface="Wingdings" charset="2"/>
              <a:buChar char="ü"/>
            </a:pPr>
            <a:r>
              <a:rPr lang="it-IT" sz="2800" b="0" i="0" u="none">
                <a:latin typeface="Arial"/>
                <a:cs typeface="Arial"/>
              </a:rPr>
              <a:t>È davvero un problema o semplicemente la conseguenza di una questione più ampia?</a:t>
            </a:r>
            <a:endParaRPr lang="it-IT" sz="2800" u="none" dirty="0">
              <a:latin typeface="Arial"/>
              <a:cs typeface="Arial"/>
            </a:endParaRPr>
          </a:p>
          <a:p>
            <a:pPr marL="457200" indent="-457200" algn="l" rtl="0">
              <a:buFont typeface="Wingdings" charset="2"/>
              <a:buChar char="ü"/>
            </a:pPr>
            <a:r>
              <a:rPr lang="it-IT" sz="2800" b="0" i="0" u="none">
                <a:latin typeface="Arial"/>
                <a:cs typeface="Arial"/>
              </a:rPr>
              <a:t>Se il problema è vecchio, vi era qualcosa di sbagliato nella soluzione originale?</a:t>
            </a:r>
            <a:endParaRPr lang="it-IT" sz="2800" u="none" dirty="0">
              <a:latin typeface="Arial"/>
              <a:cs typeface="Arial"/>
            </a:endParaRPr>
          </a:p>
          <a:p>
            <a:pPr marL="457200" lvl="0" indent="-457200" algn="l" rtl="0">
              <a:buFont typeface="Wingdings" charset="2"/>
              <a:buChar char="ü"/>
            </a:pPr>
            <a:r>
              <a:rPr lang="it-IT" sz="2800" b="0" i="0" u="none">
                <a:latin typeface="Arial"/>
                <a:cs typeface="Arial"/>
              </a:rPr>
              <a:t>Devo risolverlo ora o può aspettare?</a:t>
            </a:r>
            <a:endParaRPr lang="it-IT" sz="2800" u="none" dirty="0">
              <a:latin typeface="Arial"/>
              <a:cs typeface="Arial"/>
            </a:endParaRPr>
          </a:p>
          <a:p>
            <a:pPr marL="457200" lvl="0" indent="-457200" algn="l" rtl="0">
              <a:buFont typeface="Wingdings" charset="2"/>
              <a:buChar char="ü"/>
            </a:pPr>
            <a:r>
              <a:rPr lang="it-IT" sz="2800" b="0" i="0" u="none">
                <a:latin typeface="Arial"/>
                <a:cs typeface="Arial"/>
              </a:rPr>
              <a:t>Potrebbe semplicemente sparire?</a:t>
            </a:r>
            <a:endParaRPr lang="it-IT" sz="2800" u="none" dirty="0">
              <a:latin typeface="Arial"/>
              <a:cs typeface="Arial"/>
            </a:endParaRPr>
          </a:p>
          <a:p>
            <a:pPr marL="457200" lvl="0" indent="-457200" algn="l" rtl="0">
              <a:buFont typeface="Wingdings" charset="2"/>
              <a:buChar char="ü"/>
            </a:pPr>
            <a:r>
              <a:rPr lang="it-IT" sz="2800" b="0" i="0" u="none">
                <a:latin typeface="Arial"/>
                <a:cs typeface="Arial"/>
              </a:rPr>
              <a:t>Posso ignorarlo?</a:t>
            </a:r>
            <a:endParaRPr lang="it-IT" sz="2800" u="none" dirty="0">
              <a:latin typeface="Arial"/>
              <a:cs typeface="Arial"/>
            </a:endParaRPr>
          </a:p>
          <a:p>
            <a:pPr marL="457200" indent="-457200" algn="l" rtl="0">
              <a:buFont typeface="Wingdings" charset="2"/>
              <a:buChar char="ü"/>
            </a:pPr>
            <a:endParaRPr lang="it-IT" sz="2800" b="1" dirty="0"/>
          </a:p>
        </p:txBody>
      </p:sp>
    </p:spTree>
    <p:extLst>
      <p:ext uri="{BB962C8B-B14F-4D97-AF65-F5344CB8AC3E}">
        <p14:creationId xmlns:p14="http://schemas.microsoft.com/office/powerpoint/2010/main" xmlns="" val="33101094"/>
      </p:ext>
    </p:extLst>
  </p:cSld>
  <p:clrMapOvr>
    <a:masterClrMapping/>
  </p:clrMapOvr>
  <p:transition spd="slow">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Obdélník 1"/>
          <p:cNvSpPr>
            <a:spLocks noChangeArrowheads="1"/>
          </p:cNvSpPr>
          <p:nvPr/>
        </p:nvSpPr>
        <p:spPr bwMode="auto">
          <a:xfrm>
            <a:off x="0" y="332656"/>
            <a:ext cx="9144000" cy="52322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p>
            <a:pPr algn="ctr" rtl="0"/>
            <a:r>
              <a:rPr lang="it-IT" b="1" i="0" u="none">
                <a:solidFill>
                  <a:srgbClr val="000090"/>
                </a:solidFill>
                <a:latin typeface="Arial"/>
                <a:cs typeface="Arial"/>
              </a:rPr>
              <a:t>2.</a:t>
            </a:r>
            <a:r>
              <a:rPr lang="it-IT" b="0" i="0" u="none">
                <a:solidFill>
                  <a:srgbClr val="000090"/>
                </a:solidFill>
                <a:latin typeface="Arial"/>
                <a:cs typeface="Arial"/>
              </a:rPr>
              <a:t> </a:t>
            </a:r>
            <a:r>
              <a:rPr lang="it-IT" b="1" i="0" u="none">
                <a:solidFill>
                  <a:srgbClr val="000090"/>
                </a:solidFill>
                <a:latin typeface="Arial"/>
                <a:cs typeface="Arial"/>
              </a:rPr>
              <a:t>Raccolta delle informazioni</a:t>
            </a:r>
            <a:endParaRPr lang="it-IT" b="1" u="none" dirty="0">
              <a:solidFill>
                <a:srgbClr val="000090"/>
              </a:solidFill>
              <a:latin typeface="Arial"/>
              <a:cs typeface="Arial"/>
            </a:endParaRPr>
          </a:p>
        </p:txBody>
      </p:sp>
      <p:sp>
        <p:nvSpPr>
          <p:cNvPr id="3" name="Obdélník 1"/>
          <p:cNvSpPr>
            <a:spLocks noChangeArrowheads="1"/>
          </p:cNvSpPr>
          <p:nvPr/>
        </p:nvSpPr>
        <p:spPr bwMode="auto">
          <a:xfrm>
            <a:off x="611560" y="1700808"/>
            <a:ext cx="7848600" cy="3108543"/>
          </a:xfrm>
          <a:prstGeom prst="rect">
            <a:avLst/>
          </a:prstGeom>
          <a:noFill/>
          <a:ln>
            <a:noFill/>
          </a:ln>
          <a:extLst/>
        </p:spPr>
        <p:txBody>
          <a:bodyPr>
            <a:spAutoFit/>
          </a:bodyPr>
          <a:lstStyle/>
          <a:p>
            <a:pPr marL="457200" indent="-457200" algn="l" rtl="0">
              <a:lnSpc>
                <a:spcPct val="150000"/>
              </a:lnSpc>
              <a:buFont typeface="Wingdings" charset="2"/>
              <a:buChar char="ü"/>
            </a:pPr>
            <a:r>
              <a:rPr lang="it-IT" b="0" i="0" u="none">
                <a:latin typeface="Arial"/>
                <a:cs typeface="Arial"/>
              </a:rPr>
              <a:t>Numeri e dati</a:t>
            </a:r>
          </a:p>
          <a:p>
            <a:pPr marL="457200" lvl="0" indent="-457200" algn="l" rtl="0">
              <a:lnSpc>
                <a:spcPct val="150000"/>
              </a:lnSpc>
              <a:buFont typeface="Wingdings" charset="2"/>
              <a:buChar char="ü"/>
            </a:pPr>
            <a:r>
              <a:rPr lang="it-IT" b="0" i="0" u="none">
                <a:latin typeface="Arial"/>
                <a:cs typeface="Arial"/>
              </a:rPr>
              <a:t>Parti coinvolte</a:t>
            </a:r>
          </a:p>
          <a:p>
            <a:pPr marL="457200" indent="-457200" algn="l" rtl="0">
              <a:lnSpc>
                <a:spcPct val="150000"/>
              </a:lnSpc>
              <a:buFont typeface="Wingdings" charset="2"/>
              <a:buChar char="ü"/>
            </a:pPr>
            <a:r>
              <a:rPr lang="it-IT" b="0" i="0" u="none">
                <a:latin typeface="Arial"/>
                <a:cs typeface="Arial"/>
              </a:rPr>
              <a:t>Limitazioni</a:t>
            </a:r>
          </a:p>
          <a:p>
            <a:pPr marL="457200" indent="-457200" algn="l" rtl="0">
              <a:lnSpc>
                <a:spcPct val="150000"/>
              </a:lnSpc>
              <a:buFont typeface="Wingdings" charset="2"/>
              <a:buChar char="ü"/>
            </a:pPr>
            <a:r>
              <a:rPr lang="it-IT" b="0" i="0" u="none">
                <a:latin typeface="Arial"/>
                <a:cs typeface="Arial"/>
              </a:rPr>
              <a:t>Prospettive e idee</a:t>
            </a:r>
            <a:endParaRPr lang="it-IT" u="none" dirty="0">
              <a:latin typeface="Arial"/>
              <a:cs typeface="Arial"/>
            </a:endParaRPr>
          </a:p>
          <a:p>
            <a:endParaRPr lang="it-IT" sz="2800" b="1" dirty="0"/>
          </a:p>
        </p:txBody>
      </p:sp>
    </p:spTree>
    <p:extLst>
      <p:ext uri="{BB962C8B-B14F-4D97-AF65-F5344CB8AC3E}">
        <p14:creationId xmlns:p14="http://schemas.microsoft.com/office/powerpoint/2010/main" xmlns="" val="1015357444"/>
      </p:ext>
    </p:extLst>
  </p:cSld>
  <p:clrMapOvr>
    <a:masterClrMapping/>
  </p:clrMapOvr>
  <p:transition spd="slow">
    <p:fade/>
  </p:transition>
  <p:timing>
    <p:tnLst>
      <p:par>
        <p:cTn id="1" dur="indefinite" restart="never" nodeType="tmRoot"/>
      </p:par>
    </p:tnLst>
  </p:timing>
</p:sld>
</file>

<file path=ppt/theme/theme1.xml><?xml version="1.0" encoding="utf-8"?>
<a:theme xmlns:a="http://schemas.openxmlformats.org/drawingml/2006/main" name="1_Leere Präsentation">
  <a:themeElements>
    <a:clrScheme name="1_Leere Prä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1_Leere Präsentation">
      <a:majorFont>
        <a:latin typeface="Tw Cen MT"/>
        <a:ea typeface=""/>
        <a:cs typeface=""/>
      </a:majorFont>
      <a:minorFont>
        <a:latin typeface="Tw Cen MT"/>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800" b="0" i="0" u="sng"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800" b="0" i="0" u="sng" strike="noStrike" cap="none" normalizeH="0" baseline="0" smtClean="0">
            <a:ln>
              <a:noFill/>
            </a:ln>
            <a:solidFill>
              <a:schemeClr val="tx1"/>
            </a:solidFill>
            <a:effectLst/>
            <a:latin typeface="Times New Roman" pitchFamily="18" charset="0"/>
          </a:defRPr>
        </a:defPPr>
      </a:lstStyle>
    </a:lnDef>
  </a:objectDefaults>
  <a:extraClrSchemeLst>
    <a:extraClrScheme>
      <a:clrScheme name="1_Leere Prä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1_Leere Prä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1_Leere Präsentat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1_Leere Präsentat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1_Leere Prä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1_Leere Prä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1_Leere Prä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1077</TotalTime>
  <Words>3465</Words>
  <Application>Microsoft Office PowerPoint</Application>
  <PresentationFormat>Presentazione su schermo (4:3)</PresentationFormat>
  <Paragraphs>569</Paragraphs>
  <Slides>42</Slides>
  <Notes>42</Notes>
  <HiddenSlides>0</HiddenSlides>
  <MMClips>0</MMClips>
  <ScaleCrop>false</ScaleCrop>
  <HeadingPairs>
    <vt:vector size="4" baseType="variant">
      <vt:variant>
        <vt:lpstr>Tema</vt:lpstr>
      </vt:variant>
      <vt:variant>
        <vt:i4>1</vt:i4>
      </vt:variant>
      <vt:variant>
        <vt:lpstr>Titoli diapositive</vt:lpstr>
      </vt:variant>
      <vt:variant>
        <vt:i4>42</vt:i4>
      </vt:variant>
    </vt:vector>
  </HeadingPairs>
  <TitlesOfParts>
    <vt:vector size="43" baseType="lpstr">
      <vt:lpstr>1_Leere Präsentation</vt:lpstr>
      <vt:lpstr>Unità 1: Dare forma alle idee</vt:lpstr>
      <vt:lpstr>Obiettivi di apprendimento</vt:lpstr>
      <vt:lpstr>Diapositiva 3</vt:lpstr>
      <vt:lpstr>Diapositiva 4</vt:lpstr>
      <vt:lpstr>Diapositiva 5</vt:lpstr>
      <vt:lpstr>Diapositiva 6</vt:lpstr>
      <vt:lpstr>Diapositiva 7</vt:lpstr>
      <vt:lpstr>Diapositiva 8</vt:lpstr>
      <vt:lpstr>Diapositiva 9</vt:lpstr>
      <vt:lpstr>Diapositiva 10</vt:lpstr>
      <vt:lpstr>Diapositiva 11</vt:lpstr>
      <vt:lpstr>Diapositiva 12</vt:lpstr>
      <vt:lpstr>Diapositiva 13</vt:lpstr>
      <vt:lpstr>Diapositiva 14</vt:lpstr>
      <vt:lpstr>Diapositiva 15</vt:lpstr>
      <vt:lpstr>Diapositiva 16</vt:lpstr>
      <vt:lpstr>Diapositiva 17</vt:lpstr>
      <vt:lpstr>Diapositiva 18</vt:lpstr>
      <vt:lpstr>Diapositiva 19</vt:lpstr>
      <vt:lpstr>Diapositiva 20</vt:lpstr>
      <vt:lpstr>Diapositiva 21</vt:lpstr>
      <vt:lpstr>Diapositiva 22</vt:lpstr>
      <vt:lpstr>Diapositiva 23</vt:lpstr>
      <vt:lpstr>Diapositiva 24</vt:lpstr>
      <vt:lpstr>Diapositiva 25</vt:lpstr>
      <vt:lpstr>Diapositiva 26</vt:lpstr>
      <vt:lpstr>Diapositiva 27</vt:lpstr>
      <vt:lpstr>Diapositiva 28</vt:lpstr>
      <vt:lpstr>Diapositiva 29</vt:lpstr>
      <vt:lpstr>Diapositiva 30</vt:lpstr>
      <vt:lpstr>Diapositiva 31</vt:lpstr>
      <vt:lpstr>Diapositiva 32</vt:lpstr>
      <vt:lpstr>Diapositiva 33</vt:lpstr>
      <vt:lpstr>Diapositiva 34</vt:lpstr>
      <vt:lpstr>Diapositiva 35</vt:lpstr>
      <vt:lpstr>Diapositiva 36</vt:lpstr>
      <vt:lpstr>Diapositiva 37</vt:lpstr>
      <vt:lpstr>Diapositiva 38</vt:lpstr>
      <vt:lpstr>Diapositiva 39</vt:lpstr>
      <vt:lpstr>Riepilogo</vt:lpstr>
      <vt:lpstr>Riferimenti</vt:lpstr>
      <vt:lpstr>Riferimenti agli Autori</vt:lpstr>
    </vt:vector>
  </TitlesOfParts>
  <Manager>Andreas Riel</Manager>
  <Company>EMIRAcle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SafEUr Training Material Template</dc:title>
  <dc:subject>SafEUr</dc:subject>
  <dc:creator>SafEUr Project Team</dc:creator>
  <cp:keywords>SafEUr</cp:keywords>
  <cp:lastModifiedBy>MonicaP</cp:lastModifiedBy>
  <cp:revision>900</cp:revision>
  <dcterms:created xsi:type="dcterms:W3CDTF">2003-10-31T14:06:45Z</dcterms:created>
  <dcterms:modified xsi:type="dcterms:W3CDTF">2014-06-27T13:45:00Z</dcterms:modified>
  <cp:category>Template</cp:category>
  <cp:contentStatus>Reviewed</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Release">
    <vt:lpwstr>2</vt:lpwstr>
  </property>
  <property fmtid="{D5CDD505-2E9C-101B-9397-08002B2CF9AE}" pid="3" name="Version">
    <vt:lpwstr>2</vt:lpwstr>
  </property>
</Properties>
</file>